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drawings/drawing2.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handoutMasterIdLst>
    <p:handoutMasterId r:id="rId36"/>
  </p:handoutMasterIdLst>
  <p:sldIdLst>
    <p:sldId id="256" r:id="rId2"/>
    <p:sldId id="257" r:id="rId3"/>
    <p:sldId id="259" r:id="rId4"/>
    <p:sldId id="288" r:id="rId5"/>
    <p:sldId id="289" r:id="rId6"/>
    <p:sldId id="267" r:id="rId7"/>
    <p:sldId id="268" r:id="rId8"/>
    <p:sldId id="274" r:id="rId9"/>
    <p:sldId id="269" r:id="rId10"/>
    <p:sldId id="291" r:id="rId11"/>
    <p:sldId id="290" r:id="rId12"/>
    <p:sldId id="309" r:id="rId13"/>
    <p:sldId id="310" r:id="rId14"/>
    <p:sldId id="294" r:id="rId15"/>
    <p:sldId id="295" r:id="rId16"/>
    <p:sldId id="261" r:id="rId17"/>
    <p:sldId id="315" r:id="rId18"/>
    <p:sldId id="311" r:id="rId19"/>
    <p:sldId id="312" r:id="rId20"/>
    <p:sldId id="313" r:id="rId21"/>
    <p:sldId id="314" r:id="rId22"/>
    <p:sldId id="297" r:id="rId23"/>
    <p:sldId id="316" r:id="rId24"/>
    <p:sldId id="282" r:id="rId25"/>
    <p:sldId id="302" r:id="rId26"/>
    <p:sldId id="303" r:id="rId27"/>
    <p:sldId id="304" r:id="rId28"/>
    <p:sldId id="283" r:id="rId29"/>
    <p:sldId id="298" r:id="rId30"/>
    <p:sldId id="305" r:id="rId31"/>
    <p:sldId id="306" r:id="rId32"/>
    <p:sldId id="307" r:id="rId33"/>
    <p:sldId id="317"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566C"/>
    <a:srgbClr val="45A38B"/>
    <a:srgbClr val="B8ECD7"/>
    <a:srgbClr val="0D5152"/>
    <a:srgbClr val="B1E001"/>
    <a:srgbClr val="083643"/>
    <a:srgbClr val="E64C66"/>
    <a:srgbClr val="2D3E50"/>
    <a:srgbClr val="1BBC9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706" autoAdjust="0"/>
  </p:normalViewPr>
  <p:slideViewPr>
    <p:cSldViewPr snapToGrid="0" snapToObjects="1">
      <p:cViewPr varScale="1">
        <p:scale>
          <a:sx n="80" d="100"/>
          <a:sy n="80" d="100"/>
        </p:scale>
        <p:origin x="17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primary\Common\Asia%20Competence\Website\Module-%20China's%20One-Child%20Policy\Images\Module%20-%20China's%20One-Child%20Policy%20-%20Fertility%20Rate%20Graph.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7103319708326"/>
          <c:y val="9.0809845975694303E-2"/>
          <c:w val="0.85571587125416204"/>
          <c:h val="0.76672104404567698"/>
        </c:manualLayout>
      </c:layout>
      <c:barChart>
        <c:barDir val="bar"/>
        <c:grouping val="stacked"/>
        <c:varyColors val="0"/>
        <c:ser>
          <c:idx val="0"/>
          <c:order val="0"/>
          <c:tx>
            <c:strRef>
              <c:f>Data!$B$1</c:f>
              <c:strCache>
                <c:ptCount val="1"/>
                <c:pt idx="0">
                  <c:v>Males(%)</c:v>
                </c:pt>
              </c:strCache>
            </c:strRef>
          </c:tx>
          <c:spPr>
            <a:solidFill>
              <a:srgbClr val="B1E001"/>
            </a:solidFill>
            <a:ln w="19050">
              <a:solidFill>
                <a:schemeClr val="bg1"/>
              </a:solidFill>
              <a:prstDash val="solid"/>
            </a:ln>
          </c:spPr>
          <c:invertIfNegative val="0"/>
          <c:cat>
            <c:strRef>
              <c:f>Data!$A$2:$A$18</c:f>
              <c:strCache>
                <c:ptCount val="17"/>
                <c:pt idx="0">
                  <c:v>0-4 yrs.</c:v>
                </c:pt>
                <c:pt idx="1">
                  <c:v>5-9 yrs.</c:v>
                </c:pt>
                <c:pt idx="2">
                  <c:v>10-14 yrs.</c:v>
                </c:pt>
                <c:pt idx="3">
                  <c:v>15-19 yrs.</c:v>
                </c:pt>
                <c:pt idx="4">
                  <c:v>20-24 yrs</c:v>
                </c:pt>
                <c:pt idx="5">
                  <c:v>25-29 yrs</c:v>
                </c:pt>
                <c:pt idx="6">
                  <c:v>30-34 yrs.</c:v>
                </c:pt>
                <c:pt idx="7">
                  <c:v>35-39 yrs.</c:v>
                </c:pt>
                <c:pt idx="8">
                  <c:v>40-44 yrs.</c:v>
                </c:pt>
                <c:pt idx="9">
                  <c:v>45-49 yrs.</c:v>
                </c:pt>
                <c:pt idx="10">
                  <c:v>50-54 yrs.</c:v>
                </c:pt>
                <c:pt idx="11">
                  <c:v>55-59 yrs.</c:v>
                </c:pt>
                <c:pt idx="12">
                  <c:v>60-64 yrs.</c:v>
                </c:pt>
                <c:pt idx="13">
                  <c:v>65-69 yrs.</c:v>
                </c:pt>
                <c:pt idx="14">
                  <c:v>70-74 yrs.</c:v>
                </c:pt>
                <c:pt idx="15">
                  <c:v>75-79 yrs.</c:v>
                </c:pt>
                <c:pt idx="16">
                  <c:v>80+ yrs.</c:v>
                </c:pt>
              </c:strCache>
            </c:strRef>
          </c:cat>
          <c:val>
            <c:numRef>
              <c:f>Data!$B$2:$B$18</c:f>
              <c:numCache>
                <c:formatCode>0.000</c:formatCode>
                <c:ptCount val="17"/>
                <c:pt idx="0">
                  <c:v>-7.6031175139040856</c:v>
                </c:pt>
                <c:pt idx="1">
                  <c:v>-7.5306279700781031</c:v>
                </c:pt>
                <c:pt idx="2">
                  <c:v>-5.4576206395130944</c:v>
                </c:pt>
                <c:pt idx="3">
                  <c:v>-4.4049239210277786</c:v>
                </c:pt>
                <c:pt idx="4">
                  <c:v>-4.2698237066574727</c:v>
                </c:pt>
                <c:pt idx="5">
                  <c:v>-4.0017855697303109</c:v>
                </c:pt>
                <c:pt idx="6">
                  <c:v>-3.4670923591227312</c:v>
                </c:pt>
                <c:pt idx="7">
                  <c:v>-2.9675366903023672</c:v>
                </c:pt>
                <c:pt idx="8">
                  <c:v>-2.8743461705668061</c:v>
                </c:pt>
                <c:pt idx="9">
                  <c:v>-2.4617918659211182</c:v>
                </c:pt>
                <c:pt idx="10">
                  <c:v>-2.0410694529809472</c:v>
                </c:pt>
                <c:pt idx="11">
                  <c:v>-1.676575321930232</c:v>
                </c:pt>
                <c:pt idx="12">
                  <c:v>-1.1918731167643579</c:v>
                </c:pt>
                <c:pt idx="13">
                  <c:v>-0.83491612574392504</c:v>
                </c:pt>
                <c:pt idx="14">
                  <c:v>-0.45139685490278397</c:v>
                </c:pt>
                <c:pt idx="15">
                  <c:v>-0.19273074789752201</c:v>
                </c:pt>
                <c:pt idx="16">
                  <c:v>-5.6387785389839101E-2</c:v>
                </c:pt>
              </c:numCache>
            </c:numRef>
          </c:val>
          <c:extLst>
            <c:ext xmlns:c16="http://schemas.microsoft.com/office/drawing/2014/chart" uri="{C3380CC4-5D6E-409C-BE32-E72D297353CC}">
              <c16:uniqueId val="{00000000-CF84-44A2-8692-3369A51BE4AD}"/>
            </c:ext>
          </c:extLst>
        </c:ser>
        <c:ser>
          <c:idx val="1"/>
          <c:order val="1"/>
          <c:tx>
            <c:strRef>
              <c:f>Data!$C$1</c:f>
              <c:strCache>
                <c:ptCount val="1"/>
                <c:pt idx="0">
                  <c:v>Females(%)</c:v>
                </c:pt>
              </c:strCache>
            </c:strRef>
          </c:tx>
          <c:spPr>
            <a:solidFill>
              <a:srgbClr val="C0C0C0"/>
            </a:solidFill>
            <a:ln w="19050">
              <a:solidFill>
                <a:schemeClr val="bg1"/>
              </a:solidFill>
              <a:prstDash val="solid"/>
            </a:ln>
          </c:spPr>
          <c:invertIfNegative val="0"/>
          <c:cat>
            <c:strRef>
              <c:f>Data!$A$2:$A$18</c:f>
              <c:strCache>
                <c:ptCount val="17"/>
                <c:pt idx="0">
                  <c:v>0-4 yrs.</c:v>
                </c:pt>
                <c:pt idx="1">
                  <c:v>5-9 yrs.</c:v>
                </c:pt>
                <c:pt idx="2">
                  <c:v>10-14 yrs.</c:v>
                </c:pt>
                <c:pt idx="3">
                  <c:v>15-19 yrs.</c:v>
                </c:pt>
                <c:pt idx="4">
                  <c:v>20-24 yrs</c:v>
                </c:pt>
                <c:pt idx="5">
                  <c:v>25-29 yrs</c:v>
                </c:pt>
                <c:pt idx="6">
                  <c:v>30-34 yrs.</c:v>
                </c:pt>
                <c:pt idx="7">
                  <c:v>35-39 yrs.</c:v>
                </c:pt>
                <c:pt idx="8">
                  <c:v>40-44 yrs.</c:v>
                </c:pt>
                <c:pt idx="9">
                  <c:v>45-49 yrs.</c:v>
                </c:pt>
                <c:pt idx="10">
                  <c:v>50-54 yrs.</c:v>
                </c:pt>
                <c:pt idx="11">
                  <c:v>55-59 yrs.</c:v>
                </c:pt>
                <c:pt idx="12">
                  <c:v>60-64 yrs.</c:v>
                </c:pt>
                <c:pt idx="13">
                  <c:v>65-69 yrs.</c:v>
                </c:pt>
                <c:pt idx="14">
                  <c:v>70-74 yrs.</c:v>
                </c:pt>
                <c:pt idx="15">
                  <c:v>75-79 yrs.</c:v>
                </c:pt>
                <c:pt idx="16">
                  <c:v>80+ yrs.</c:v>
                </c:pt>
              </c:strCache>
            </c:strRef>
          </c:cat>
          <c:val>
            <c:numRef>
              <c:f>Data!$C$2:$C$18</c:f>
              <c:numCache>
                <c:formatCode>0.000</c:formatCode>
                <c:ptCount val="17"/>
                <c:pt idx="0">
                  <c:v>7.1587496064880751</c:v>
                </c:pt>
                <c:pt idx="1">
                  <c:v>7.0943719549672446</c:v>
                </c:pt>
                <c:pt idx="2">
                  <c:v>5.110796168318168</c:v>
                </c:pt>
                <c:pt idx="3">
                  <c:v>3.910906201747943</c:v>
                </c:pt>
                <c:pt idx="4">
                  <c:v>3.7157331314554698</c:v>
                </c:pt>
                <c:pt idx="5">
                  <c:v>3.5474446459891769</c:v>
                </c:pt>
                <c:pt idx="6">
                  <c:v>3.0792330639962819</c:v>
                </c:pt>
                <c:pt idx="7">
                  <c:v>2.728887073320641</c:v>
                </c:pt>
                <c:pt idx="8">
                  <c:v>2.6128386825970291</c:v>
                </c:pt>
                <c:pt idx="9">
                  <c:v>2.3184464898736241</c:v>
                </c:pt>
                <c:pt idx="10">
                  <c:v>2.0433161437330418</c:v>
                </c:pt>
                <c:pt idx="11">
                  <c:v>1.7755890686134901</c:v>
                </c:pt>
                <c:pt idx="12">
                  <c:v>1.305345915720989</c:v>
                </c:pt>
                <c:pt idx="13">
                  <c:v>0.99546884135098301</c:v>
                </c:pt>
                <c:pt idx="14">
                  <c:v>0.625151933080486</c:v>
                </c:pt>
                <c:pt idx="15">
                  <c:v>0.35137391877913898</c:v>
                </c:pt>
                <c:pt idx="16">
                  <c:v>0.14273134753474101</c:v>
                </c:pt>
              </c:numCache>
            </c:numRef>
          </c:val>
          <c:extLst>
            <c:ext xmlns:c16="http://schemas.microsoft.com/office/drawing/2014/chart" uri="{C3380CC4-5D6E-409C-BE32-E72D297353CC}">
              <c16:uniqueId val="{00000001-CF84-44A2-8692-3369A51BE4AD}"/>
            </c:ext>
          </c:extLst>
        </c:ser>
        <c:dLbls>
          <c:showLegendKey val="0"/>
          <c:showVal val="0"/>
          <c:showCatName val="0"/>
          <c:showSerName val="0"/>
          <c:showPercent val="0"/>
          <c:showBubbleSize val="0"/>
        </c:dLbls>
        <c:gapWidth val="0"/>
        <c:overlap val="100"/>
        <c:axId val="2082668392"/>
        <c:axId val="2086221160"/>
      </c:barChart>
      <c:catAx>
        <c:axId val="2082668392"/>
        <c:scaling>
          <c:orientation val="minMax"/>
        </c:scaling>
        <c:delete val="0"/>
        <c:axPos val="l"/>
        <c:title>
          <c:tx>
            <c:rich>
              <a:bodyPr rot="0" vert="horz"/>
              <a:lstStyle/>
              <a:p>
                <a:pPr algn="ctr">
                  <a:defRPr sz="1200" b="0" i="0" u="none" strike="noStrike" baseline="0">
                    <a:solidFill>
                      <a:srgbClr val="000000"/>
                    </a:solidFill>
                    <a:latin typeface="Arial" panose="020B0604020202020204" pitchFamily="34" charset="0"/>
                    <a:ea typeface="Calisto MT"/>
                    <a:cs typeface="Arial" panose="020B0604020202020204" pitchFamily="34" charset="0"/>
                  </a:defRPr>
                </a:pPr>
                <a:r>
                  <a:rPr lang="en-US">
                    <a:latin typeface="Arial" panose="020B0604020202020204" pitchFamily="34" charset="0"/>
                    <a:cs typeface="Arial" panose="020B0604020202020204" pitchFamily="34" charset="0"/>
                  </a:rPr>
                  <a:t>AGE</a:t>
                </a:r>
              </a:p>
            </c:rich>
          </c:tx>
          <c:layout>
            <c:manualLayout>
              <c:xMode val="edge"/>
              <c:yMode val="edge"/>
              <c:x val="0.13022387626423901"/>
              <c:y val="2.7148531169260699E-2"/>
            </c:manualLayout>
          </c:layout>
          <c:overlay val="0"/>
          <c:spPr>
            <a:noFill/>
            <a:ln w="25400">
              <a:noFill/>
            </a:ln>
          </c:spPr>
        </c:title>
        <c:numFmt formatCode="General" sourceLinked="1"/>
        <c:majorTickMark val="cross"/>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panose="020B0604020202020204" pitchFamily="34" charset="0"/>
                <a:ea typeface="Calisto MT"/>
                <a:cs typeface="Arial" panose="020B0604020202020204" pitchFamily="34" charset="0"/>
              </a:defRPr>
            </a:pPr>
            <a:endParaRPr lang="en-US"/>
          </a:p>
        </c:txPr>
        <c:crossAx val="2086221160"/>
        <c:crossesAt val="-10"/>
        <c:auto val="0"/>
        <c:lblAlgn val="ctr"/>
        <c:lblOffset val="100"/>
        <c:tickLblSkip val="1"/>
        <c:tickMarkSkip val="1"/>
        <c:noMultiLvlLbl val="0"/>
      </c:catAx>
      <c:valAx>
        <c:axId val="2086221160"/>
        <c:scaling>
          <c:orientation val="minMax"/>
          <c:max val="10"/>
          <c:min val="-10"/>
        </c:scaling>
        <c:delete val="0"/>
        <c:axPos val="b"/>
        <c:title>
          <c:tx>
            <c:rich>
              <a:bodyPr/>
              <a:lstStyle/>
              <a:p>
                <a:pPr>
                  <a:defRPr sz="1200" b="0" i="0" u="none" strike="noStrike" baseline="0">
                    <a:solidFill>
                      <a:srgbClr val="000000"/>
                    </a:solidFill>
                    <a:latin typeface="Arial" panose="020B0604020202020204" pitchFamily="34" charset="0"/>
                    <a:ea typeface="Calisto MT"/>
                    <a:cs typeface="Arial" panose="020B0604020202020204" pitchFamily="34" charset="0"/>
                  </a:defRPr>
                </a:pPr>
                <a:r>
                  <a:rPr lang="en-US" sz="1400" spc="100" dirty="0">
                    <a:latin typeface="Calibri"/>
                    <a:cs typeface="Calibri"/>
                  </a:rPr>
                  <a:t>PERCENT</a:t>
                </a:r>
              </a:p>
            </c:rich>
          </c:tx>
          <c:layout>
            <c:manualLayout>
              <c:xMode val="edge"/>
              <c:yMode val="edge"/>
              <c:x val="0.88146273200647496"/>
              <c:y val="0.927015355898265"/>
            </c:manualLayout>
          </c:layout>
          <c:overlay val="0"/>
          <c:spPr>
            <a:noFill/>
            <a:ln w="25400">
              <a:noFill/>
            </a:ln>
          </c:spPr>
        </c:title>
        <c:numFmt formatCode="0;[Red]0" sourceLinked="0"/>
        <c:majorTickMark val="cross"/>
        <c:minorTickMark val="none"/>
        <c:tickLblPos val="nextTo"/>
        <c:spPr>
          <a:ln w="3175">
            <a:solidFill>
              <a:srgbClr val="000000"/>
            </a:solidFill>
            <a:prstDash val="solid"/>
          </a:ln>
        </c:spPr>
        <c:txPr>
          <a:bodyPr rot="0" vert="horz"/>
          <a:lstStyle/>
          <a:p>
            <a:pPr>
              <a:defRPr sz="1100" b="0" i="0" u="none" strike="noStrike" baseline="0">
                <a:solidFill>
                  <a:srgbClr val="000000"/>
                </a:solidFill>
                <a:latin typeface="Arial" panose="020B0604020202020204" pitchFamily="34" charset="0"/>
                <a:ea typeface="Calisto MT"/>
                <a:cs typeface="Arial" panose="020B0604020202020204" pitchFamily="34" charset="0"/>
              </a:defRPr>
            </a:pPr>
            <a:endParaRPr lang="en-US"/>
          </a:p>
        </c:txPr>
        <c:crossAx val="2082668392"/>
        <c:crosses val="autoZero"/>
        <c:crossBetween val="between"/>
        <c:majorUnit val="2"/>
      </c:valAx>
      <c:spPr>
        <a:noFill/>
        <a:ln w="25400">
          <a:noFill/>
        </a:ln>
      </c:spPr>
    </c:plotArea>
    <c:plotVisOnly val="1"/>
    <c:dispBlanksAs val="gap"/>
    <c:showDLblsOverMax val="0"/>
  </c:chart>
  <c:spPr>
    <a:noFill/>
    <a:ln w="6350">
      <a:noFill/>
    </a:ln>
  </c:spPr>
  <c:txPr>
    <a:bodyPr/>
    <a:lstStyle/>
    <a:p>
      <a:pPr>
        <a:defRPr sz="8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497234840122405E-2"/>
          <c:y val="0.141308728985342"/>
          <c:w val="0.89803236017545396"/>
          <c:h val="0.733937124947317"/>
        </c:manualLayout>
      </c:layout>
      <c:lineChart>
        <c:grouping val="standard"/>
        <c:varyColors val="0"/>
        <c:ser>
          <c:idx val="0"/>
          <c:order val="0"/>
          <c:tx>
            <c:strRef>
              <c:f>Sheet1!$B$1</c:f>
              <c:strCache>
                <c:ptCount val="1"/>
                <c:pt idx="0">
                  <c:v>Canada</c:v>
                </c:pt>
              </c:strCache>
            </c:strRef>
          </c:tx>
          <c:spPr>
            <a:ln w="28575" cap="rnd">
              <a:solidFill>
                <a:srgbClr val="B1E001"/>
              </a:solidFill>
              <a:round/>
            </a:ln>
            <a:effectLst/>
          </c:spPr>
          <c:marker>
            <c:symbol val="none"/>
          </c:marker>
          <c:cat>
            <c:numRef>
              <c:f>Sheet1!$A$2:$A$6</c:f>
              <c:numCache>
                <c:formatCode>0</c:formatCode>
                <c:ptCount val="5"/>
                <c:pt idx="0">
                  <c:v>1960</c:v>
                </c:pt>
                <c:pt idx="1">
                  <c:v>1965</c:v>
                </c:pt>
                <c:pt idx="2">
                  <c:v>1970</c:v>
                </c:pt>
                <c:pt idx="3">
                  <c:v>1975</c:v>
                </c:pt>
                <c:pt idx="4">
                  <c:v>1980</c:v>
                </c:pt>
              </c:numCache>
            </c:numRef>
          </c:cat>
          <c:val>
            <c:numRef>
              <c:f>Sheet1!$B$2:$B$6</c:f>
              <c:numCache>
                <c:formatCode>0</c:formatCode>
                <c:ptCount val="5"/>
                <c:pt idx="0">
                  <c:v>2295</c:v>
                </c:pt>
                <c:pt idx="1">
                  <c:v>2740</c:v>
                </c:pt>
                <c:pt idx="2">
                  <c:v>4122</c:v>
                </c:pt>
                <c:pt idx="3">
                  <c:v>7490</c:v>
                </c:pt>
                <c:pt idx="4">
                  <c:v>11135</c:v>
                </c:pt>
              </c:numCache>
            </c:numRef>
          </c:val>
          <c:smooth val="0"/>
          <c:extLst>
            <c:ext xmlns:c16="http://schemas.microsoft.com/office/drawing/2014/chart" uri="{C3380CC4-5D6E-409C-BE32-E72D297353CC}">
              <c16:uniqueId val="{00000000-DDF0-40C0-9630-8A8493B8D86C}"/>
            </c:ext>
          </c:extLst>
        </c:ser>
        <c:ser>
          <c:idx val="1"/>
          <c:order val="1"/>
          <c:tx>
            <c:strRef>
              <c:f>Sheet1!$C$1</c:f>
              <c:strCache>
                <c:ptCount val="1"/>
                <c:pt idx="0">
                  <c:v>Japan</c:v>
                </c:pt>
              </c:strCache>
            </c:strRef>
          </c:tx>
          <c:spPr>
            <a:ln w="28575" cap="rnd">
              <a:solidFill>
                <a:srgbClr val="0D5152"/>
              </a:solidFill>
              <a:round/>
            </a:ln>
            <a:effectLst/>
          </c:spPr>
          <c:marker>
            <c:symbol val="none"/>
          </c:marker>
          <c:cat>
            <c:numRef>
              <c:f>Sheet1!$A$2:$A$6</c:f>
              <c:numCache>
                <c:formatCode>0</c:formatCode>
                <c:ptCount val="5"/>
                <c:pt idx="0">
                  <c:v>1960</c:v>
                </c:pt>
                <c:pt idx="1">
                  <c:v>1965</c:v>
                </c:pt>
                <c:pt idx="2">
                  <c:v>1970</c:v>
                </c:pt>
                <c:pt idx="3">
                  <c:v>1975</c:v>
                </c:pt>
                <c:pt idx="4">
                  <c:v>1980</c:v>
                </c:pt>
              </c:numCache>
            </c:numRef>
          </c:cat>
          <c:val>
            <c:numRef>
              <c:f>Sheet1!$C$2:$C$6</c:f>
              <c:numCache>
                <c:formatCode>0</c:formatCode>
                <c:ptCount val="5"/>
                <c:pt idx="0">
                  <c:v>479</c:v>
                </c:pt>
                <c:pt idx="1">
                  <c:v>920</c:v>
                </c:pt>
                <c:pt idx="2">
                  <c:v>2004</c:v>
                </c:pt>
                <c:pt idx="3">
                  <c:v>4582</c:v>
                </c:pt>
                <c:pt idx="4">
                  <c:v>9308</c:v>
                </c:pt>
              </c:numCache>
            </c:numRef>
          </c:val>
          <c:smooth val="0"/>
          <c:extLst>
            <c:ext xmlns:c16="http://schemas.microsoft.com/office/drawing/2014/chart" uri="{C3380CC4-5D6E-409C-BE32-E72D297353CC}">
              <c16:uniqueId val="{00000001-DDF0-40C0-9630-8A8493B8D86C}"/>
            </c:ext>
          </c:extLst>
        </c:ser>
        <c:ser>
          <c:idx val="2"/>
          <c:order val="2"/>
          <c:tx>
            <c:strRef>
              <c:f>Sheet1!$D$1</c:f>
              <c:strCache>
                <c:ptCount val="1"/>
                <c:pt idx="0">
                  <c:v>China</c:v>
                </c:pt>
              </c:strCache>
            </c:strRef>
          </c:tx>
          <c:spPr>
            <a:ln w="28575" cap="rnd">
              <a:solidFill>
                <a:srgbClr val="45A38B"/>
              </a:solidFill>
              <a:round/>
            </a:ln>
            <a:effectLst/>
          </c:spPr>
          <c:marker>
            <c:symbol val="none"/>
          </c:marker>
          <c:cat>
            <c:numRef>
              <c:f>Sheet1!$A$2:$A$6</c:f>
              <c:numCache>
                <c:formatCode>0</c:formatCode>
                <c:ptCount val="5"/>
                <c:pt idx="0">
                  <c:v>1960</c:v>
                </c:pt>
                <c:pt idx="1">
                  <c:v>1965</c:v>
                </c:pt>
                <c:pt idx="2">
                  <c:v>1970</c:v>
                </c:pt>
                <c:pt idx="3">
                  <c:v>1975</c:v>
                </c:pt>
                <c:pt idx="4">
                  <c:v>1980</c:v>
                </c:pt>
              </c:numCache>
            </c:numRef>
          </c:cat>
          <c:val>
            <c:numRef>
              <c:f>Sheet1!$D$2:$D$6</c:f>
              <c:numCache>
                <c:formatCode>0</c:formatCode>
                <c:ptCount val="5"/>
                <c:pt idx="0">
                  <c:v>90</c:v>
                </c:pt>
                <c:pt idx="1">
                  <c:v>99</c:v>
                </c:pt>
                <c:pt idx="2">
                  <c:v>113</c:v>
                </c:pt>
                <c:pt idx="3">
                  <c:v>178</c:v>
                </c:pt>
                <c:pt idx="4">
                  <c:v>195</c:v>
                </c:pt>
              </c:numCache>
            </c:numRef>
          </c:val>
          <c:smooth val="0"/>
          <c:extLst>
            <c:ext xmlns:c16="http://schemas.microsoft.com/office/drawing/2014/chart" uri="{C3380CC4-5D6E-409C-BE32-E72D297353CC}">
              <c16:uniqueId val="{00000002-DDF0-40C0-9630-8A8493B8D86C}"/>
            </c:ext>
          </c:extLst>
        </c:ser>
        <c:dLbls>
          <c:showLegendKey val="0"/>
          <c:showVal val="0"/>
          <c:showCatName val="0"/>
          <c:showSerName val="0"/>
          <c:showPercent val="0"/>
          <c:showBubbleSize val="0"/>
        </c:dLbls>
        <c:smooth val="0"/>
        <c:axId val="2084779688"/>
        <c:axId val="2084775960"/>
      </c:lineChart>
      <c:catAx>
        <c:axId val="2084779688"/>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a:ea typeface="+mn-ea"/>
                <a:cs typeface="Arial"/>
              </a:defRPr>
            </a:pPr>
            <a:endParaRPr lang="en-US"/>
          </a:p>
        </c:txPr>
        <c:crossAx val="2084775960"/>
        <c:crosses val="autoZero"/>
        <c:auto val="1"/>
        <c:lblAlgn val="ctr"/>
        <c:lblOffset val="100"/>
        <c:noMultiLvlLbl val="0"/>
      </c:catAx>
      <c:valAx>
        <c:axId val="20847759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a:ea typeface="+mn-ea"/>
                <a:cs typeface="Arial"/>
              </a:defRPr>
            </a:pPr>
            <a:endParaRPr lang="en-US"/>
          </a:p>
        </c:txPr>
        <c:crossAx val="2084779688"/>
        <c:crosses val="autoZero"/>
        <c:crossBetween val="between"/>
      </c:valAx>
      <c:spPr>
        <a:noFill/>
        <a:ln>
          <a:noFill/>
        </a:ln>
        <a:effectLst/>
      </c:spPr>
    </c:plotArea>
    <c:legend>
      <c:legendPos val="b"/>
      <c:layout>
        <c:manualLayout>
          <c:xMode val="edge"/>
          <c:yMode val="edge"/>
          <c:x val="0.32962796334825201"/>
          <c:y val="0.94922886325169398"/>
          <c:w val="0.34782408119758201"/>
          <c:h val="5.077113674830580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a:ea typeface="+mn-ea"/>
              <a:cs typeface="Arial"/>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China's Total Fertility Rate</a:t>
            </a:r>
          </a:p>
        </c:rich>
      </c:tx>
      <c:layout/>
      <c:overlay val="0"/>
    </c:title>
    <c:autoTitleDeleted val="0"/>
    <c:plotArea>
      <c:layout/>
      <c:lineChart>
        <c:grouping val="standard"/>
        <c:varyColors val="0"/>
        <c:dLbls>
          <c:showLegendKey val="0"/>
          <c:showVal val="0"/>
          <c:showCatName val="0"/>
          <c:showSerName val="0"/>
          <c:showPercent val="0"/>
          <c:showBubbleSize val="0"/>
        </c:dLbls>
        <c:marker val="1"/>
        <c:smooth val="0"/>
        <c:axId val="2084648472"/>
        <c:axId val="2084651672"/>
      </c:lineChart>
      <c:catAx>
        <c:axId val="2084648472"/>
        <c:scaling>
          <c:orientation val="minMax"/>
        </c:scaling>
        <c:delete val="0"/>
        <c:axPos val="b"/>
        <c:numFmt formatCode="General" sourceLinked="0"/>
        <c:majorTickMark val="out"/>
        <c:minorTickMark val="none"/>
        <c:tickLblPos val="nextTo"/>
        <c:crossAx val="2084651672"/>
        <c:crosses val="autoZero"/>
        <c:auto val="1"/>
        <c:lblAlgn val="ctr"/>
        <c:lblOffset val="100"/>
        <c:noMultiLvlLbl val="0"/>
      </c:catAx>
      <c:valAx>
        <c:axId val="2084651672"/>
        <c:scaling>
          <c:orientation val="minMax"/>
        </c:scaling>
        <c:delete val="0"/>
        <c:axPos val="l"/>
        <c:majorGridlines/>
        <c:numFmt formatCode="General" sourceLinked="1"/>
        <c:majorTickMark val="out"/>
        <c:minorTickMark val="none"/>
        <c:tickLblPos val="nextTo"/>
        <c:crossAx val="2084648472"/>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a:pPr>
            <a:r>
              <a:rPr lang="en-US" sz="2000" b="0" dirty="0">
                <a:solidFill>
                  <a:srgbClr val="0D5152"/>
                </a:solidFill>
                <a:latin typeface="Arial" panose="020B0604020202020204" pitchFamily="34" charset="0"/>
                <a:cs typeface="Arial" panose="020B0604020202020204" pitchFamily="34" charset="0"/>
              </a:rPr>
              <a:t>China's Total Fertility </a:t>
            </a:r>
            <a:r>
              <a:rPr lang="en-US" sz="2000" b="0" dirty="0" smtClean="0">
                <a:solidFill>
                  <a:srgbClr val="0D5152"/>
                </a:solidFill>
                <a:latin typeface="Arial" panose="020B0604020202020204" pitchFamily="34" charset="0"/>
                <a:cs typeface="Arial" panose="020B0604020202020204" pitchFamily="34" charset="0"/>
              </a:rPr>
              <a:t>Rate, 1966-2012</a:t>
            </a:r>
            <a:endParaRPr lang="en-US" sz="2000" b="0" dirty="0">
              <a:solidFill>
                <a:srgbClr val="0D5152"/>
              </a:solidFill>
              <a:latin typeface="Arial" panose="020B0604020202020204" pitchFamily="34" charset="0"/>
              <a:cs typeface="Arial" panose="020B0604020202020204" pitchFamily="34" charset="0"/>
            </a:endParaRPr>
          </a:p>
        </c:rich>
      </c:tx>
      <c:layout>
        <c:manualLayout>
          <c:xMode val="edge"/>
          <c:yMode val="edge"/>
          <c:x val="5.6772637743487397E-2"/>
          <c:y val="2.7040930173930701E-2"/>
        </c:manualLayout>
      </c:layout>
      <c:overlay val="0"/>
    </c:title>
    <c:autoTitleDeleted val="0"/>
    <c:plotArea>
      <c:layout>
        <c:manualLayout>
          <c:layoutTarget val="inner"/>
          <c:xMode val="edge"/>
          <c:yMode val="edge"/>
          <c:x val="5.9690172216035203E-2"/>
          <c:y val="0.14778959930271901"/>
          <c:w val="0.769847891110364"/>
          <c:h val="0.74289129137635002"/>
        </c:manualLayout>
      </c:layout>
      <c:lineChart>
        <c:grouping val="standard"/>
        <c:varyColors val="0"/>
        <c:ser>
          <c:idx val="0"/>
          <c:order val="0"/>
          <c:tx>
            <c:v>Fertility Rate</c:v>
          </c:tx>
          <c:spPr>
            <a:ln>
              <a:solidFill>
                <a:srgbClr val="B1E001"/>
              </a:solidFill>
            </a:ln>
          </c:spPr>
          <c:marker>
            <c:symbol val="none"/>
          </c:marker>
          <c:cat>
            <c:strRef>
              <c:f>'Fertility Rate'!$G$1:$BB$1</c:f>
              <c:strCache>
                <c:ptCount val="48"/>
                <c:pt idx="0">
                  <c:v>1966</c:v>
                </c:pt>
                <c:pt idx="1">
                  <c:v>1967</c:v>
                </c:pt>
                <c:pt idx="2">
                  <c:v>1968</c:v>
                </c:pt>
                <c:pt idx="3">
                  <c:v>1969</c:v>
                </c:pt>
                <c:pt idx="4">
                  <c:v>1970</c:v>
                </c:pt>
                <c:pt idx="5">
                  <c:v>1971</c:v>
                </c:pt>
                <c:pt idx="6">
                  <c:v>1972</c:v>
                </c:pt>
                <c:pt idx="7">
                  <c:v>1973</c:v>
                </c:pt>
                <c:pt idx="8">
                  <c:v>1974</c:v>
                </c:pt>
                <c:pt idx="9">
                  <c:v>1975</c:v>
                </c:pt>
                <c:pt idx="10">
                  <c:v>1976</c:v>
                </c:pt>
                <c:pt idx="11">
                  <c:v>1977</c:v>
                </c:pt>
                <c:pt idx="12">
                  <c:v>1978</c:v>
                </c:pt>
                <c:pt idx="13">
                  <c:v>1979</c:v>
                </c:pt>
                <c:pt idx="14">
                  <c:v>1980</c:v>
                </c:pt>
                <c:pt idx="15">
                  <c:v>1981</c:v>
                </c:pt>
                <c:pt idx="16">
                  <c:v>1982</c:v>
                </c:pt>
                <c:pt idx="17">
                  <c:v>1983</c:v>
                </c:pt>
                <c:pt idx="18">
                  <c:v>1984</c:v>
                </c:pt>
                <c:pt idx="19">
                  <c:v>1985</c:v>
                </c:pt>
                <c:pt idx="20">
                  <c:v>1986</c:v>
                </c:pt>
                <c:pt idx="21">
                  <c:v>1987</c:v>
                </c:pt>
                <c:pt idx="22">
                  <c:v>1988</c:v>
                </c:pt>
                <c:pt idx="23">
                  <c:v>1989</c:v>
                </c:pt>
                <c:pt idx="24">
                  <c:v>1990</c:v>
                </c:pt>
                <c:pt idx="25">
                  <c:v>1991</c:v>
                </c:pt>
                <c:pt idx="26">
                  <c:v>1992</c:v>
                </c:pt>
                <c:pt idx="27">
                  <c:v>1993</c:v>
                </c:pt>
                <c:pt idx="28">
                  <c:v>1994</c:v>
                </c:pt>
                <c:pt idx="29">
                  <c:v>1995</c:v>
                </c:pt>
                <c:pt idx="30">
                  <c:v>1996</c:v>
                </c:pt>
                <c:pt idx="31">
                  <c:v>1997</c:v>
                </c:pt>
                <c:pt idx="32">
                  <c:v>1998</c:v>
                </c:pt>
                <c:pt idx="33">
                  <c:v>1999</c:v>
                </c:pt>
                <c:pt idx="34">
                  <c:v>2000</c:v>
                </c:pt>
                <c:pt idx="35">
                  <c:v>2001</c:v>
                </c:pt>
                <c:pt idx="36">
                  <c:v>2002</c:v>
                </c:pt>
                <c:pt idx="37">
                  <c:v>2003</c:v>
                </c:pt>
                <c:pt idx="38">
                  <c:v>2004</c:v>
                </c:pt>
                <c:pt idx="39">
                  <c:v>2005</c:v>
                </c:pt>
                <c:pt idx="40">
                  <c:v>2006</c:v>
                </c:pt>
                <c:pt idx="41">
                  <c:v>2007</c:v>
                </c:pt>
                <c:pt idx="42">
                  <c:v>2008</c:v>
                </c:pt>
                <c:pt idx="43">
                  <c:v>2009</c:v>
                </c:pt>
                <c:pt idx="44">
                  <c:v>2010</c:v>
                </c:pt>
                <c:pt idx="45">
                  <c:v>2011</c:v>
                </c:pt>
                <c:pt idx="46">
                  <c:v>2012</c:v>
                </c:pt>
                <c:pt idx="47">
                  <c:v>2013</c:v>
                </c:pt>
              </c:strCache>
            </c:strRef>
          </c:cat>
          <c:val>
            <c:numRef>
              <c:f>'Fertility Rate'!$G$2:$BB$2</c:f>
              <c:numCache>
                <c:formatCode>General</c:formatCode>
                <c:ptCount val="48"/>
                <c:pt idx="0">
                  <c:v>6.1099999999999994</c:v>
                </c:pt>
                <c:pt idx="1">
                  <c:v>6.0110000000000001</c:v>
                </c:pt>
                <c:pt idx="2">
                  <c:v>5.8710000000000004</c:v>
                </c:pt>
                <c:pt idx="3">
                  <c:v>5.6919999999999984</c:v>
                </c:pt>
                <c:pt idx="4">
                  <c:v>5.47</c:v>
                </c:pt>
                <c:pt idx="5">
                  <c:v>5.2</c:v>
                </c:pt>
                <c:pt idx="6">
                  <c:v>4.8869999999999996</c:v>
                </c:pt>
                <c:pt idx="7">
                  <c:v>4.5419999999999998</c:v>
                </c:pt>
                <c:pt idx="8">
                  <c:v>4.181</c:v>
                </c:pt>
                <c:pt idx="9">
                  <c:v>3.8260000000000001</c:v>
                </c:pt>
                <c:pt idx="10">
                  <c:v>3.496999999999999</c:v>
                </c:pt>
                <c:pt idx="11">
                  <c:v>3.2120000000000002</c:v>
                </c:pt>
                <c:pt idx="12">
                  <c:v>2.9820000000000002</c:v>
                </c:pt>
                <c:pt idx="13">
                  <c:v>2.8130000000000002</c:v>
                </c:pt>
                <c:pt idx="14">
                  <c:v>2.71</c:v>
                </c:pt>
                <c:pt idx="15">
                  <c:v>2.673</c:v>
                </c:pt>
                <c:pt idx="16">
                  <c:v>2.6819999999999999</c:v>
                </c:pt>
                <c:pt idx="17">
                  <c:v>2.72</c:v>
                </c:pt>
                <c:pt idx="18">
                  <c:v>2.7690000000000001</c:v>
                </c:pt>
                <c:pt idx="19">
                  <c:v>2.8109999999999991</c:v>
                </c:pt>
                <c:pt idx="20">
                  <c:v>2.8260000000000001</c:v>
                </c:pt>
                <c:pt idx="21">
                  <c:v>2.806</c:v>
                </c:pt>
                <c:pt idx="22">
                  <c:v>2.7450000000000001</c:v>
                </c:pt>
                <c:pt idx="23">
                  <c:v>2.6440000000000001</c:v>
                </c:pt>
                <c:pt idx="24">
                  <c:v>2.5059999999999998</c:v>
                </c:pt>
                <c:pt idx="25">
                  <c:v>2.3420000000000001</c:v>
                </c:pt>
                <c:pt idx="26">
                  <c:v>2.1709999999999998</c:v>
                </c:pt>
                <c:pt idx="27">
                  <c:v>2.0089999999999999</c:v>
                </c:pt>
                <c:pt idx="28">
                  <c:v>1.865</c:v>
                </c:pt>
                <c:pt idx="29">
                  <c:v>1.746</c:v>
                </c:pt>
                <c:pt idx="30">
                  <c:v>1.6559999999999999</c:v>
                </c:pt>
                <c:pt idx="31">
                  <c:v>1.591</c:v>
                </c:pt>
                <c:pt idx="32">
                  <c:v>1.546</c:v>
                </c:pt>
                <c:pt idx="33">
                  <c:v>1.52</c:v>
                </c:pt>
                <c:pt idx="34">
                  <c:v>1.51</c:v>
                </c:pt>
                <c:pt idx="35">
                  <c:v>1.514</c:v>
                </c:pt>
                <c:pt idx="36">
                  <c:v>1.5269999999999999</c:v>
                </c:pt>
                <c:pt idx="37">
                  <c:v>1.546</c:v>
                </c:pt>
                <c:pt idx="38">
                  <c:v>1.5660000000000001</c:v>
                </c:pt>
                <c:pt idx="39">
                  <c:v>1.585</c:v>
                </c:pt>
                <c:pt idx="40">
                  <c:v>1.6020000000000001</c:v>
                </c:pt>
                <c:pt idx="41">
                  <c:v>1.617</c:v>
                </c:pt>
                <c:pt idx="42">
                  <c:v>1.63</c:v>
                </c:pt>
                <c:pt idx="43">
                  <c:v>1.6419999999999999</c:v>
                </c:pt>
                <c:pt idx="44">
                  <c:v>1.65</c:v>
                </c:pt>
                <c:pt idx="45">
                  <c:v>1.657</c:v>
                </c:pt>
                <c:pt idx="46">
                  <c:v>1.663</c:v>
                </c:pt>
                <c:pt idx="47">
                  <c:v>1.6679999999999999</c:v>
                </c:pt>
              </c:numCache>
            </c:numRef>
          </c:val>
          <c:smooth val="0"/>
          <c:extLst>
            <c:ext xmlns:c16="http://schemas.microsoft.com/office/drawing/2014/chart" uri="{C3380CC4-5D6E-409C-BE32-E72D297353CC}">
              <c16:uniqueId val="{00000000-DF3D-4CBF-91A3-6976DDB69719}"/>
            </c:ext>
          </c:extLst>
        </c:ser>
        <c:dLbls>
          <c:showLegendKey val="0"/>
          <c:showVal val="0"/>
          <c:showCatName val="0"/>
          <c:showSerName val="0"/>
          <c:showPercent val="0"/>
          <c:showBubbleSize val="0"/>
        </c:dLbls>
        <c:smooth val="0"/>
        <c:axId val="2084611176"/>
        <c:axId val="2084608088"/>
      </c:lineChart>
      <c:catAx>
        <c:axId val="2084611176"/>
        <c:scaling>
          <c:orientation val="minMax"/>
        </c:scaling>
        <c:delete val="0"/>
        <c:axPos val="b"/>
        <c:numFmt formatCode="General" sourceLinked="0"/>
        <c:majorTickMark val="out"/>
        <c:minorTickMark val="none"/>
        <c:tickLblPos val="nextTo"/>
        <c:txPr>
          <a:bodyPr/>
          <a:lstStyle/>
          <a:p>
            <a:pPr>
              <a:defRPr>
                <a:latin typeface="Arial" panose="020B0604020202020204" pitchFamily="34" charset="0"/>
                <a:cs typeface="Arial" panose="020B0604020202020204" pitchFamily="34" charset="0"/>
              </a:defRPr>
            </a:pPr>
            <a:endParaRPr lang="en-US"/>
          </a:p>
        </c:txPr>
        <c:crossAx val="2084608088"/>
        <c:crosses val="autoZero"/>
        <c:auto val="1"/>
        <c:lblAlgn val="ctr"/>
        <c:lblOffset val="100"/>
        <c:noMultiLvlLbl val="0"/>
      </c:catAx>
      <c:valAx>
        <c:axId val="2084608088"/>
        <c:scaling>
          <c:orientation val="minMax"/>
        </c:scaling>
        <c:delete val="0"/>
        <c:axPos val="l"/>
        <c:majorGridlines/>
        <c:numFmt formatCode="General" sourceLinked="1"/>
        <c:majorTickMark val="out"/>
        <c:minorTickMark val="none"/>
        <c:tickLblPos val="nextTo"/>
        <c:txPr>
          <a:bodyPr/>
          <a:lstStyle/>
          <a:p>
            <a:pPr>
              <a:defRPr>
                <a:latin typeface="Arial" panose="020B0604020202020204" pitchFamily="34" charset="0"/>
                <a:cs typeface="Arial" panose="020B0604020202020204" pitchFamily="34" charset="0"/>
              </a:defRPr>
            </a:pPr>
            <a:endParaRPr lang="en-US"/>
          </a:p>
        </c:txPr>
        <c:crossAx val="2084611176"/>
        <c:crosses val="autoZero"/>
        <c:crossBetween val="between"/>
      </c:valAx>
    </c:plotArea>
    <c:legend>
      <c:legendPos val="r"/>
      <c:layout>
        <c:manualLayout>
          <c:xMode val="edge"/>
          <c:yMode val="edge"/>
          <c:x val="0.83941194930999696"/>
          <c:y val="0.69161257772302598"/>
          <c:w val="0.155297427451808"/>
          <c:h val="5.8821140454919901E-2"/>
        </c:manualLayout>
      </c:layout>
      <c:overlay val="0"/>
      <c:txPr>
        <a:bodyPr/>
        <a:lstStyle/>
        <a:p>
          <a:pPr>
            <a:defRPr>
              <a:latin typeface="Arial" panose="020B0604020202020204" pitchFamily="34" charset="0"/>
              <a:cs typeface="Arial" panose="020B0604020202020204" pitchFamily="34" charset="0"/>
            </a:defRPr>
          </a:pPr>
          <a:endParaRPr lang="en-US"/>
        </a:p>
      </c:txPr>
    </c:legend>
    <c:plotVisOnly val="1"/>
    <c:dispBlanksAs val="gap"/>
    <c:showDLblsOverMax val="0"/>
  </c:chart>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0.04151</cdr:x>
      <cdr:y>0.02328</cdr:y>
    </cdr:from>
    <cdr:to>
      <cdr:x>0.12517</cdr:x>
      <cdr:y>0.09335</cdr:y>
    </cdr:to>
    <cdr:sp macro="" textlink="">
      <cdr:nvSpPr>
        <cdr:cNvPr id="2" name="TextBox 1"/>
        <cdr:cNvSpPr txBox="1"/>
      </cdr:nvSpPr>
      <cdr:spPr>
        <a:xfrm xmlns:a="http://schemas.openxmlformats.org/drawingml/2006/main">
          <a:off x="314580" y="117313"/>
          <a:ext cx="633984" cy="35313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a:latin typeface="Arial" panose="020B0604020202020204" pitchFamily="34" charset="0"/>
              <a:cs typeface="Arial" panose="020B0604020202020204" pitchFamily="34" charset="0"/>
            </a:rPr>
            <a:t>1960</a:t>
          </a:r>
          <a:endParaRPr lang="en-US" sz="1100" dirty="0">
            <a:latin typeface="Arial" panose="020B0604020202020204" pitchFamily="34" charset="0"/>
            <a:cs typeface="Arial"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0.27006</cdr:x>
      <cdr:y>0.13122</cdr:y>
    </cdr:from>
    <cdr:to>
      <cdr:x>0.27006</cdr:x>
      <cdr:y>0.89982</cdr:y>
    </cdr:to>
    <cdr:cxnSp macro="">
      <cdr:nvCxnSpPr>
        <cdr:cNvPr id="3" name="Straight Connector 2"/>
        <cdr:cNvCxnSpPr/>
      </cdr:nvCxnSpPr>
      <cdr:spPr>
        <a:xfrm xmlns:a="http://schemas.openxmlformats.org/drawingml/2006/main">
          <a:off x="1944836" y="504056"/>
          <a:ext cx="0" cy="2952328"/>
        </a:xfrm>
        <a:prstGeom xmlns:a="http://schemas.openxmlformats.org/drawingml/2006/main" prst="line">
          <a:avLst/>
        </a:prstGeom>
        <a:ln xmlns:a="http://schemas.openxmlformats.org/drawingml/2006/main" w="28575">
          <a:solidFill>
            <a:srgbClr val="B1E001"/>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74C6301-2B01-824B-BCBD-A0A6A6A698FB}" type="datetimeFigureOut">
              <a:rPr lang="en-US" smtClean="0"/>
              <a:t>8/27/2019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6C1A3D4-E194-C24F-A9DC-4961E49301E2}" type="slidenum">
              <a:rPr lang="en-US" smtClean="0"/>
              <a:t>‹#›</a:t>
            </a:fld>
            <a:endParaRPr lang="en-US"/>
          </a:p>
        </p:txBody>
      </p:sp>
    </p:spTree>
    <p:extLst>
      <p:ext uri="{BB962C8B-B14F-4D97-AF65-F5344CB8AC3E}">
        <p14:creationId xmlns:p14="http://schemas.microsoft.com/office/powerpoint/2010/main" val="18193909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CA9648-D334-0747-9768-AF4FDE892CF0}" type="datetimeFigureOut">
              <a:rPr lang="en-US" smtClean="0"/>
              <a:t>8/27/2019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5E3C63-1B04-3B46-96A2-F2141B7C2C9C}" type="slidenum">
              <a:rPr lang="en-US" smtClean="0"/>
              <a:t>‹#›</a:t>
            </a:fld>
            <a:endParaRPr lang="en-US"/>
          </a:p>
        </p:txBody>
      </p:sp>
    </p:spTree>
    <p:extLst>
      <p:ext uri="{BB962C8B-B14F-4D97-AF65-F5344CB8AC3E}">
        <p14:creationId xmlns:p14="http://schemas.microsoft.com/office/powerpoint/2010/main" val="28006053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chineseposters.net/artists/limubai.php"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chineseposters.net/artists/zhangzhenhua.php"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chineseposters.net/themes/population-policy-2.php"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5E3C63-1B04-3B46-96A2-F2141B7C2C9C}" type="slidenum">
              <a:rPr lang="en-US" smtClean="0"/>
              <a:t>2</a:t>
            </a:fld>
            <a:endParaRPr lang="en-US"/>
          </a:p>
        </p:txBody>
      </p:sp>
    </p:spTree>
    <p:extLst>
      <p:ext uri="{BB962C8B-B14F-4D97-AF65-F5344CB8AC3E}">
        <p14:creationId xmlns:p14="http://schemas.microsoft.com/office/powerpoint/2010/main" val="3987368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5E3C63-1B04-3B46-96A2-F2141B7C2C9C}" type="slidenum">
              <a:rPr lang="en-US" smtClean="0"/>
              <a:t>12</a:t>
            </a:fld>
            <a:endParaRPr lang="en-US"/>
          </a:p>
        </p:txBody>
      </p:sp>
    </p:spTree>
    <p:extLst>
      <p:ext uri="{BB962C8B-B14F-4D97-AF65-F5344CB8AC3E}">
        <p14:creationId xmlns:p14="http://schemas.microsoft.com/office/powerpoint/2010/main" val="3161792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15E3C63-1B04-3B46-96A2-F2141B7C2C9C}" type="slidenum">
              <a:rPr lang="en-US" smtClean="0"/>
              <a:t>13</a:t>
            </a:fld>
            <a:endParaRPr lang="en-US"/>
          </a:p>
        </p:txBody>
      </p:sp>
    </p:spTree>
    <p:extLst>
      <p:ext uri="{BB962C8B-B14F-4D97-AF65-F5344CB8AC3E}">
        <p14:creationId xmlns:p14="http://schemas.microsoft.com/office/powerpoint/2010/main" val="3993869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Designer: Revolutionary Committee of Shanghai Municipal Health Office (</a:t>
            </a:r>
            <a:r>
              <a:rPr lang="en-US" sz="1200" kern="1200" dirty="0" err="1" smtClean="0">
                <a:solidFill>
                  <a:schemeClr val="tx1"/>
                </a:solidFill>
                <a:effectLst/>
                <a:latin typeface="+mn-lt"/>
                <a:ea typeface="+mn-ea"/>
                <a:cs typeface="+mn-cs"/>
              </a:rPr>
              <a:t>上海市卫生局革委会供稿</a:t>
            </a:r>
            <a:r>
              <a:rPr lang="en-US" sz="1200" kern="1200" dirty="0" smtClean="0">
                <a:solidFill>
                  <a:schemeClr val="tx1"/>
                </a:solidFill>
                <a:effectLst/>
                <a:latin typeface="+mn-lt"/>
                <a:ea typeface="+mn-ea"/>
                <a:cs typeface="+mn-cs"/>
              </a:rPr>
              <a:t>)</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1972, May</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Practice birth control for the revolution</a:t>
            </a:r>
            <a:br>
              <a:rPr lang="en-US" sz="1200" kern="1200" dirty="0" smtClean="0">
                <a:solidFill>
                  <a:schemeClr val="tx1"/>
                </a:solidFill>
                <a:effectLst/>
                <a:latin typeface="+mn-lt"/>
                <a:ea typeface="+mn-ea"/>
                <a:cs typeface="+mn-cs"/>
              </a:rPr>
            </a:br>
            <a:r>
              <a:rPr lang="en-US" sz="1200" i="1" kern="1200" dirty="0" smtClean="0">
                <a:solidFill>
                  <a:schemeClr val="tx1"/>
                </a:solidFill>
                <a:effectLst/>
                <a:latin typeface="+mn-lt"/>
                <a:ea typeface="+mn-ea"/>
                <a:cs typeface="+mn-cs"/>
              </a:rPr>
              <a:t>Wei </a:t>
            </a:r>
            <a:r>
              <a:rPr lang="en-US" sz="1200" i="1" kern="1200" dirty="0" err="1" smtClean="0">
                <a:solidFill>
                  <a:schemeClr val="tx1"/>
                </a:solidFill>
                <a:effectLst/>
                <a:latin typeface="+mn-lt"/>
                <a:ea typeface="+mn-ea"/>
                <a:cs typeface="+mn-cs"/>
              </a:rPr>
              <a:t>geming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gaohao</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jihua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shengyu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为革命搞好计划生育</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C15E3C63-1B04-3B46-96A2-F2141B7C2C9C}" type="slidenum">
              <a:rPr lang="en-US" smtClean="0"/>
              <a:t>14</a:t>
            </a:fld>
            <a:endParaRPr lang="en-US"/>
          </a:p>
        </p:txBody>
      </p:sp>
    </p:spTree>
    <p:extLst>
      <p:ext uri="{BB962C8B-B14F-4D97-AF65-F5344CB8AC3E}">
        <p14:creationId xmlns:p14="http://schemas.microsoft.com/office/powerpoint/2010/main" val="854167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Designer: </a:t>
            </a:r>
            <a:r>
              <a:rPr lang="en-US" sz="1200" u="sng" kern="1200" dirty="0" smtClean="0">
                <a:solidFill>
                  <a:schemeClr val="tx1"/>
                </a:solidFill>
                <a:effectLst/>
                <a:latin typeface="+mn-lt"/>
                <a:ea typeface="+mn-ea"/>
                <a:cs typeface="+mn-cs"/>
                <a:hlinkClick r:id="rId3"/>
              </a:rPr>
              <a:t>Li </a:t>
            </a:r>
            <a:r>
              <a:rPr lang="en-US" sz="1200" u="sng" kern="1200" dirty="0" err="1" smtClean="0">
                <a:solidFill>
                  <a:schemeClr val="tx1"/>
                </a:solidFill>
                <a:effectLst/>
                <a:latin typeface="+mn-lt"/>
                <a:ea typeface="+mn-ea"/>
                <a:cs typeface="+mn-cs"/>
                <a:hlinkClick r:id="rId3"/>
              </a:rPr>
              <a:t>Mubai</a:t>
            </a:r>
            <a:r>
              <a:rPr lang="en-US" sz="1200" u="sng" kern="1200" dirty="0" smtClean="0">
                <a:solidFill>
                  <a:schemeClr val="tx1"/>
                </a:solidFill>
                <a:effectLst/>
                <a:latin typeface="+mn-lt"/>
                <a:ea typeface="+mn-ea"/>
                <a:cs typeface="+mn-cs"/>
                <a:hlinkClick r:id="rId3"/>
              </a:rPr>
              <a:t> (</a:t>
            </a:r>
            <a:r>
              <a:rPr lang="en-US" sz="1200" u="sng" kern="1200" dirty="0" err="1" smtClean="0">
                <a:solidFill>
                  <a:schemeClr val="tx1"/>
                </a:solidFill>
                <a:effectLst/>
                <a:latin typeface="+mn-lt"/>
                <a:ea typeface="+mn-ea"/>
                <a:cs typeface="+mn-cs"/>
                <a:hlinkClick r:id="rId3"/>
              </a:rPr>
              <a:t>李慕百</a:t>
            </a:r>
            <a:r>
              <a:rPr lang="en-US" sz="1200" kern="1200" dirty="0" smtClean="0">
                <a:solidFill>
                  <a:schemeClr val="tx1"/>
                </a:solidFill>
                <a:effectLst/>
                <a:latin typeface="+mn-lt"/>
                <a:ea typeface="+mn-ea"/>
                <a:cs typeface="+mn-cs"/>
              </a:rPr>
              <a:t>)</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1978, April</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Children born under planned parenthood are strong</a:t>
            </a:r>
            <a:br>
              <a:rPr lang="en-US" sz="1200" kern="1200" dirty="0" smtClean="0">
                <a:solidFill>
                  <a:schemeClr val="tx1"/>
                </a:solidFill>
                <a:effectLst/>
                <a:latin typeface="+mn-lt"/>
                <a:ea typeface="+mn-ea"/>
                <a:cs typeface="+mn-cs"/>
              </a:rPr>
            </a:br>
            <a:r>
              <a:rPr lang="en-US" sz="1200" i="1" kern="1200" dirty="0" err="1" smtClean="0">
                <a:solidFill>
                  <a:schemeClr val="tx1"/>
                </a:solidFill>
                <a:effectLst/>
                <a:latin typeface="+mn-lt"/>
                <a:ea typeface="+mn-ea"/>
                <a:cs typeface="+mn-cs"/>
              </a:rPr>
              <a:t>Jihua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shengyu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wawa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zhuang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计划生育娃娃壮</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C15E3C63-1B04-3B46-96A2-F2141B7C2C9C}" type="slidenum">
              <a:rPr lang="en-US" smtClean="0"/>
              <a:t>15</a:t>
            </a:fld>
            <a:endParaRPr lang="en-US"/>
          </a:p>
        </p:txBody>
      </p:sp>
    </p:spTree>
    <p:extLst>
      <p:ext uri="{BB962C8B-B14F-4D97-AF65-F5344CB8AC3E}">
        <p14:creationId xmlns:p14="http://schemas.microsoft.com/office/powerpoint/2010/main" val="2704334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Designer: </a:t>
            </a:r>
            <a:r>
              <a:rPr lang="en-US" sz="1200" u="sng" kern="1200" dirty="0" smtClean="0">
                <a:solidFill>
                  <a:schemeClr val="tx1"/>
                </a:solidFill>
                <a:effectLst/>
                <a:latin typeface="+mn-lt"/>
                <a:ea typeface="+mn-ea"/>
                <a:cs typeface="+mn-cs"/>
                <a:hlinkClick r:id="rId3"/>
              </a:rPr>
              <a:t>Zhang </a:t>
            </a:r>
            <a:r>
              <a:rPr lang="en-US" sz="1200" u="sng" kern="1200" dirty="0" err="1" smtClean="0">
                <a:solidFill>
                  <a:schemeClr val="tx1"/>
                </a:solidFill>
                <a:effectLst/>
                <a:latin typeface="+mn-lt"/>
                <a:ea typeface="+mn-ea"/>
                <a:cs typeface="+mn-cs"/>
                <a:hlinkClick r:id="rId3"/>
              </a:rPr>
              <a:t>Zhenhua</a:t>
            </a:r>
            <a:r>
              <a:rPr lang="en-US" sz="1200" u="sng" kern="1200" dirty="0" smtClean="0">
                <a:solidFill>
                  <a:schemeClr val="tx1"/>
                </a:solidFill>
                <a:effectLst/>
                <a:latin typeface="+mn-lt"/>
                <a:ea typeface="+mn-ea"/>
                <a:cs typeface="+mn-cs"/>
                <a:hlinkClick r:id="rId3"/>
              </a:rPr>
              <a:t> (</a:t>
            </a:r>
            <a:r>
              <a:rPr lang="en-US" sz="1200" u="sng" kern="1200" dirty="0" err="1" smtClean="0">
                <a:solidFill>
                  <a:schemeClr val="tx1"/>
                </a:solidFill>
                <a:effectLst/>
                <a:latin typeface="+mn-lt"/>
                <a:ea typeface="+mn-ea"/>
                <a:cs typeface="+mn-cs"/>
                <a:hlinkClick r:id="rId3"/>
              </a:rPr>
              <a:t>张振华</a:t>
            </a:r>
            <a:r>
              <a:rPr lang="en-US" sz="1200" u="sng" kern="1200" dirty="0" smtClean="0">
                <a:solidFill>
                  <a:schemeClr val="tx1"/>
                </a:solidFill>
                <a:effectLst/>
                <a:latin typeface="+mn-lt"/>
                <a:ea typeface="+mn-ea"/>
                <a:cs typeface="+mn-cs"/>
                <a:hlinkClick r:id="rId3"/>
              </a:rPr>
              <a:t>)</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1986, April</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Do a good job in family planning to promote economic development</a:t>
            </a:r>
            <a:br>
              <a:rPr lang="en-US" sz="1200" kern="1200" dirty="0" smtClean="0">
                <a:solidFill>
                  <a:schemeClr val="tx1"/>
                </a:solidFill>
                <a:effectLst/>
                <a:latin typeface="+mn-lt"/>
                <a:ea typeface="+mn-ea"/>
                <a:cs typeface="+mn-cs"/>
              </a:rPr>
            </a:br>
            <a:r>
              <a:rPr lang="en-US" sz="1200" i="1" kern="1200" dirty="0" err="1" smtClean="0">
                <a:solidFill>
                  <a:schemeClr val="tx1"/>
                </a:solidFill>
                <a:effectLst/>
                <a:latin typeface="+mn-lt"/>
                <a:ea typeface="+mn-ea"/>
                <a:cs typeface="+mn-cs"/>
              </a:rPr>
              <a:t>Gaohao</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jihua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shengyu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cujin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jingji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fazhan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搞好计划生育促进经济发展</a:t>
            </a:r>
            <a:r>
              <a:rPr lang="en-US" sz="1200" kern="1200" dirty="0" smtClean="0">
                <a:solidFill>
                  <a:schemeClr val="tx1"/>
                </a:solidFill>
                <a:effectLst/>
                <a:latin typeface="+mn-lt"/>
                <a:ea typeface="+mn-ea"/>
                <a:cs typeface="+mn-cs"/>
              </a:rPr>
              <a:t>)</a:t>
            </a:r>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4"/>
              </a:rPr>
              <a:t>http://chineseposters.net/themes/population-policy-2.php</a:t>
            </a:r>
            <a:r>
              <a:rPr lang="en-US" sz="1200" u="sng"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Western bridal clothes were not the only indication that the people's livelihood was improving. Various elements of economic development started to creep into the more traditional poster-design. This started with </a:t>
            </a:r>
            <a:r>
              <a:rPr lang="en-US" sz="1200" kern="1200" dirty="0" err="1" smtClean="0">
                <a:solidFill>
                  <a:schemeClr val="tx1"/>
                </a:solidFill>
                <a:effectLst/>
                <a:latin typeface="+mn-lt"/>
                <a:ea typeface="+mn-ea"/>
                <a:cs typeface="+mn-cs"/>
              </a:rPr>
              <a:t>highrise</a:t>
            </a:r>
            <a:r>
              <a:rPr lang="en-US" sz="1200" kern="1200" dirty="0" smtClean="0">
                <a:solidFill>
                  <a:schemeClr val="tx1"/>
                </a:solidFill>
                <a:effectLst/>
                <a:latin typeface="+mn-lt"/>
                <a:ea typeface="+mn-ea"/>
                <a:cs typeface="+mn-cs"/>
              </a:rPr>
              <a:t> buildings in the background, and ended with the use of Western imagery: space ships, atomic symbols, even remote controls. The visual element that many of these posters have in common is the dove; this bird is not presented as the traditional emblem of long life, but as the internationally accepted icon of peace.</a:t>
            </a:r>
          </a:p>
          <a:p>
            <a:endParaRPr lang="en-US" dirty="0"/>
          </a:p>
        </p:txBody>
      </p:sp>
      <p:sp>
        <p:nvSpPr>
          <p:cNvPr id="4" name="Slide Number Placeholder 3"/>
          <p:cNvSpPr>
            <a:spLocks noGrp="1"/>
          </p:cNvSpPr>
          <p:nvPr>
            <p:ph type="sldNum" sz="quarter" idx="10"/>
          </p:nvPr>
        </p:nvSpPr>
        <p:spPr/>
        <p:txBody>
          <a:bodyPr/>
          <a:lstStyle/>
          <a:p>
            <a:fld id="{C15E3C63-1B04-3B46-96A2-F2141B7C2C9C}" type="slidenum">
              <a:rPr lang="en-US" smtClean="0"/>
              <a:t>16</a:t>
            </a:fld>
            <a:endParaRPr lang="en-US"/>
          </a:p>
        </p:txBody>
      </p:sp>
    </p:spTree>
    <p:extLst>
      <p:ext uri="{BB962C8B-B14F-4D97-AF65-F5344CB8AC3E}">
        <p14:creationId xmlns:p14="http://schemas.microsoft.com/office/powerpoint/2010/main" val="2629723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5E3C63-1B04-3B46-96A2-F2141B7C2C9C}" type="slidenum">
              <a:rPr lang="en-US" smtClean="0"/>
              <a:t>17</a:t>
            </a:fld>
            <a:endParaRPr lang="en-US"/>
          </a:p>
        </p:txBody>
      </p:sp>
    </p:spTree>
    <p:extLst>
      <p:ext uri="{BB962C8B-B14F-4D97-AF65-F5344CB8AC3E}">
        <p14:creationId xmlns:p14="http://schemas.microsoft.com/office/powerpoint/2010/main" val="1448438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incentives</a:t>
            </a:r>
            <a:endParaRPr lang="en-US" dirty="0"/>
          </a:p>
        </p:txBody>
      </p:sp>
      <p:sp>
        <p:nvSpPr>
          <p:cNvPr id="4" name="Slide Number Placeholder 3"/>
          <p:cNvSpPr>
            <a:spLocks noGrp="1"/>
          </p:cNvSpPr>
          <p:nvPr>
            <p:ph type="sldNum" sz="quarter" idx="10"/>
          </p:nvPr>
        </p:nvSpPr>
        <p:spPr/>
        <p:txBody>
          <a:bodyPr/>
          <a:lstStyle/>
          <a:p>
            <a:fld id="{C15E3C63-1B04-3B46-96A2-F2141B7C2C9C}" type="slidenum">
              <a:rPr lang="en-US" smtClean="0"/>
              <a:t>18</a:t>
            </a:fld>
            <a:endParaRPr lang="en-US"/>
          </a:p>
        </p:txBody>
      </p:sp>
    </p:spTree>
    <p:extLst>
      <p:ext uri="{BB962C8B-B14F-4D97-AF65-F5344CB8AC3E}">
        <p14:creationId xmlns:p14="http://schemas.microsoft.com/office/powerpoint/2010/main" val="3901213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Punishments</a:t>
            </a:r>
            <a:endParaRPr lang="en-US" dirty="0"/>
          </a:p>
        </p:txBody>
      </p:sp>
      <p:sp>
        <p:nvSpPr>
          <p:cNvPr id="4" name="Slide Number Placeholder 3"/>
          <p:cNvSpPr>
            <a:spLocks noGrp="1"/>
          </p:cNvSpPr>
          <p:nvPr>
            <p:ph type="sldNum" sz="quarter" idx="10"/>
          </p:nvPr>
        </p:nvSpPr>
        <p:spPr/>
        <p:txBody>
          <a:bodyPr/>
          <a:lstStyle/>
          <a:p>
            <a:fld id="{C15E3C63-1B04-3B46-96A2-F2141B7C2C9C}" type="slidenum">
              <a:rPr lang="en-US" smtClean="0"/>
              <a:t>19</a:t>
            </a:fld>
            <a:endParaRPr lang="en-US"/>
          </a:p>
        </p:txBody>
      </p:sp>
    </p:spTree>
    <p:extLst>
      <p:ext uri="{BB962C8B-B14F-4D97-AF65-F5344CB8AC3E}">
        <p14:creationId xmlns:p14="http://schemas.microsoft.com/office/powerpoint/2010/main" val="111929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https://www.youtube.com/watch?v=j4-S_Oqq4lI </a:t>
            </a:r>
            <a:endParaRPr lang="en-US" dirty="0"/>
          </a:p>
        </p:txBody>
      </p:sp>
      <p:sp>
        <p:nvSpPr>
          <p:cNvPr id="4" name="Slide Number Placeholder 3"/>
          <p:cNvSpPr>
            <a:spLocks noGrp="1"/>
          </p:cNvSpPr>
          <p:nvPr>
            <p:ph type="sldNum" sz="quarter" idx="10"/>
          </p:nvPr>
        </p:nvSpPr>
        <p:spPr/>
        <p:txBody>
          <a:bodyPr/>
          <a:lstStyle/>
          <a:p>
            <a:fld id="{C15E3C63-1B04-3B46-96A2-F2141B7C2C9C}" type="slidenum">
              <a:rPr lang="en-US" smtClean="0"/>
              <a:t>20</a:t>
            </a:fld>
            <a:endParaRPr lang="en-US"/>
          </a:p>
        </p:txBody>
      </p:sp>
    </p:spTree>
    <p:extLst>
      <p:ext uri="{BB962C8B-B14F-4D97-AF65-F5344CB8AC3E}">
        <p14:creationId xmlns:p14="http://schemas.microsoft.com/office/powerpoint/2010/main" val="1604488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Pronunciation Note:</a:t>
            </a:r>
            <a:r>
              <a:rPr lang="en-US" baseline="0" dirty="0" smtClean="0"/>
              <a:t> </a:t>
            </a:r>
            <a:r>
              <a:rPr lang="en-US" baseline="0" dirty="0" err="1" smtClean="0"/>
              <a:t>Meirong</a:t>
            </a:r>
            <a:r>
              <a:rPr lang="en-US" baseline="0" dirty="0" smtClean="0"/>
              <a:t> Liu = MAY-wrong Lee-OH (the interviewer mispronounces it).</a:t>
            </a:r>
          </a:p>
          <a:p>
            <a:endParaRPr lang="en-US" baseline="0" dirty="0" smtClean="0"/>
          </a:p>
          <a:p>
            <a:r>
              <a:rPr lang="en-US" baseline="0" dirty="0" smtClean="0"/>
              <a:t>Interview length is 2:37, and may be preceded by a short (15-second) ad.</a:t>
            </a:r>
          </a:p>
          <a:p>
            <a:endParaRPr lang="en-US" baseline="0" dirty="0" smtClean="0"/>
          </a:p>
          <a:p>
            <a:r>
              <a:rPr lang="en-US" baseline="0" dirty="0" smtClean="0"/>
              <a:t>Hyperlink: http://www.npr.org/2015/10/31/453509914/how-familes-were-impacted-by-chinas-one-child-policy </a:t>
            </a:r>
          </a:p>
          <a:p>
            <a:endParaRPr lang="en-US" dirty="0"/>
          </a:p>
        </p:txBody>
      </p:sp>
      <p:sp>
        <p:nvSpPr>
          <p:cNvPr id="4" name="Slide Number Placeholder 3"/>
          <p:cNvSpPr>
            <a:spLocks noGrp="1"/>
          </p:cNvSpPr>
          <p:nvPr>
            <p:ph type="sldNum" sz="quarter" idx="10"/>
          </p:nvPr>
        </p:nvSpPr>
        <p:spPr/>
        <p:txBody>
          <a:bodyPr/>
          <a:lstStyle/>
          <a:p>
            <a:fld id="{C15E3C63-1B04-3B46-96A2-F2141B7C2C9C}" type="slidenum">
              <a:rPr lang="en-US" smtClean="0"/>
              <a:t>21</a:t>
            </a:fld>
            <a:endParaRPr lang="en-US"/>
          </a:p>
        </p:txBody>
      </p:sp>
    </p:spTree>
    <p:extLst>
      <p:ext uri="{BB962C8B-B14F-4D97-AF65-F5344CB8AC3E}">
        <p14:creationId xmlns:p14="http://schemas.microsoft.com/office/powerpoint/2010/main" val="444836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that there were some exceptions, primarily for ethnic minorities, who were allowed at least two children (and sometimes up to four).</a:t>
            </a:r>
            <a:endParaRPr lang="en-US" dirty="0"/>
          </a:p>
        </p:txBody>
      </p:sp>
      <p:sp>
        <p:nvSpPr>
          <p:cNvPr id="4" name="Slide Number Placeholder 3"/>
          <p:cNvSpPr>
            <a:spLocks noGrp="1"/>
          </p:cNvSpPr>
          <p:nvPr>
            <p:ph type="sldNum" sz="quarter" idx="10"/>
          </p:nvPr>
        </p:nvSpPr>
        <p:spPr/>
        <p:txBody>
          <a:bodyPr/>
          <a:lstStyle/>
          <a:p>
            <a:fld id="{C15E3C63-1B04-3B46-96A2-F2141B7C2C9C}" type="slidenum">
              <a:rPr lang="en-US" smtClean="0"/>
              <a:t>3</a:t>
            </a:fld>
            <a:endParaRPr lang="en-US"/>
          </a:p>
        </p:txBody>
      </p:sp>
    </p:spTree>
    <p:extLst>
      <p:ext uri="{BB962C8B-B14F-4D97-AF65-F5344CB8AC3E}">
        <p14:creationId xmlns:p14="http://schemas.microsoft.com/office/powerpoint/2010/main" val="961708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5E3C63-1B04-3B46-96A2-F2141B7C2C9C}" type="slidenum">
              <a:rPr lang="en-US" smtClean="0"/>
              <a:t>22</a:t>
            </a:fld>
            <a:endParaRPr lang="en-US"/>
          </a:p>
        </p:txBody>
      </p:sp>
    </p:spTree>
    <p:extLst>
      <p:ext uri="{BB962C8B-B14F-4D97-AF65-F5344CB8AC3E}">
        <p14:creationId xmlns:p14="http://schemas.microsoft.com/office/powerpoint/2010/main" val="26846567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Consequences:</a:t>
            </a:r>
            <a:r>
              <a:rPr lang="en-US" baseline="0" dirty="0" smtClean="0"/>
              <a:t> Gender imbalance</a:t>
            </a:r>
            <a:endParaRPr lang="en-US" dirty="0"/>
          </a:p>
        </p:txBody>
      </p:sp>
      <p:sp>
        <p:nvSpPr>
          <p:cNvPr id="4" name="Slide Number Placeholder 3"/>
          <p:cNvSpPr>
            <a:spLocks noGrp="1"/>
          </p:cNvSpPr>
          <p:nvPr>
            <p:ph type="sldNum" sz="quarter" idx="10"/>
          </p:nvPr>
        </p:nvSpPr>
        <p:spPr/>
        <p:txBody>
          <a:bodyPr/>
          <a:lstStyle/>
          <a:p>
            <a:fld id="{C15E3C63-1B04-3B46-96A2-F2141B7C2C9C}" type="slidenum">
              <a:rPr lang="en-US" smtClean="0"/>
              <a:t>24</a:t>
            </a:fld>
            <a:endParaRPr lang="en-US"/>
          </a:p>
        </p:txBody>
      </p:sp>
    </p:spTree>
    <p:extLst>
      <p:ext uri="{BB962C8B-B14F-4D97-AF65-F5344CB8AC3E}">
        <p14:creationId xmlns:p14="http://schemas.microsoft.com/office/powerpoint/2010/main" val="217761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5E3C63-1B04-3B46-96A2-F2141B7C2C9C}" type="slidenum">
              <a:rPr lang="en-US" smtClean="0"/>
              <a:t>27</a:t>
            </a:fld>
            <a:endParaRPr lang="en-US"/>
          </a:p>
        </p:txBody>
      </p:sp>
    </p:spTree>
    <p:extLst>
      <p:ext uri="{BB962C8B-B14F-4D97-AF65-F5344CB8AC3E}">
        <p14:creationId xmlns:p14="http://schemas.microsoft.com/office/powerpoint/2010/main" val="3013526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Expectation inflation</a:t>
            </a:r>
            <a:endParaRPr lang="en-US" dirty="0"/>
          </a:p>
        </p:txBody>
      </p:sp>
      <p:sp>
        <p:nvSpPr>
          <p:cNvPr id="4" name="Slide Number Placeholder 3"/>
          <p:cNvSpPr>
            <a:spLocks noGrp="1"/>
          </p:cNvSpPr>
          <p:nvPr>
            <p:ph type="sldNum" sz="quarter" idx="10"/>
          </p:nvPr>
        </p:nvSpPr>
        <p:spPr/>
        <p:txBody>
          <a:bodyPr/>
          <a:lstStyle/>
          <a:p>
            <a:fld id="{C15E3C63-1B04-3B46-96A2-F2141B7C2C9C}" type="slidenum">
              <a:rPr lang="en-US" smtClean="0"/>
              <a:t>28</a:t>
            </a:fld>
            <a:endParaRPr lang="en-US"/>
          </a:p>
        </p:txBody>
      </p:sp>
    </p:spTree>
    <p:extLst>
      <p:ext uri="{BB962C8B-B14F-4D97-AF65-F5344CB8AC3E}">
        <p14:creationId xmlns:p14="http://schemas.microsoft.com/office/powerpoint/2010/main" val="773868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5E3C63-1B04-3B46-96A2-F2141B7C2C9C}" type="slidenum">
              <a:rPr lang="en-US" smtClean="0"/>
              <a:t>29</a:t>
            </a:fld>
            <a:endParaRPr lang="en-US"/>
          </a:p>
        </p:txBody>
      </p:sp>
    </p:spTree>
    <p:extLst>
      <p:ext uri="{BB962C8B-B14F-4D97-AF65-F5344CB8AC3E}">
        <p14:creationId xmlns:p14="http://schemas.microsoft.com/office/powerpoint/2010/main" val="1136028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15E3C63-1B04-3B46-96A2-F2141B7C2C9C}" type="slidenum">
              <a:rPr lang="en-US" smtClean="0"/>
              <a:t>31</a:t>
            </a:fld>
            <a:endParaRPr lang="en-US"/>
          </a:p>
        </p:txBody>
      </p:sp>
    </p:spTree>
    <p:extLst>
      <p:ext uri="{BB962C8B-B14F-4D97-AF65-F5344CB8AC3E}">
        <p14:creationId xmlns:p14="http://schemas.microsoft.com/office/powerpoint/2010/main" val="5525151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5E3C63-1B04-3B46-96A2-F2141B7C2C9C}" type="slidenum">
              <a:rPr lang="en-US" smtClean="0"/>
              <a:t>32</a:t>
            </a:fld>
            <a:endParaRPr lang="en-US"/>
          </a:p>
        </p:txBody>
      </p:sp>
    </p:spTree>
    <p:extLst>
      <p:ext uri="{BB962C8B-B14F-4D97-AF65-F5344CB8AC3E}">
        <p14:creationId xmlns:p14="http://schemas.microsoft.com/office/powerpoint/2010/main" val="3769209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5E3C63-1B04-3B46-96A2-F2141B7C2C9C}" type="slidenum">
              <a:rPr lang="en-US" smtClean="0"/>
              <a:t>33</a:t>
            </a:fld>
            <a:endParaRPr lang="en-US"/>
          </a:p>
        </p:txBody>
      </p:sp>
    </p:spTree>
    <p:extLst>
      <p:ext uri="{BB962C8B-B14F-4D97-AF65-F5344CB8AC3E}">
        <p14:creationId xmlns:p14="http://schemas.microsoft.com/office/powerpoint/2010/main" val="78847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smtClean="0"/>
              <a:t>Sources:</a:t>
            </a:r>
            <a:r>
              <a:rPr lang="en-US" baseline="0" dirty="0" smtClean="0"/>
              <a:t> China’s population in 1980 is 80% rural: World Bank (http://data.worldbank.org/indicator/SP.RUR.TOTL.ZS?locations=CN). The rural population begins to decline rapidly that year. </a:t>
            </a:r>
            <a:endParaRPr lang="en-US" dirty="0"/>
          </a:p>
        </p:txBody>
      </p:sp>
      <p:sp>
        <p:nvSpPr>
          <p:cNvPr id="4" name="Slide Number Placeholder 3"/>
          <p:cNvSpPr>
            <a:spLocks noGrp="1"/>
          </p:cNvSpPr>
          <p:nvPr>
            <p:ph type="sldNum" sz="quarter" idx="10"/>
          </p:nvPr>
        </p:nvSpPr>
        <p:spPr/>
        <p:txBody>
          <a:bodyPr/>
          <a:lstStyle/>
          <a:p>
            <a:fld id="{C15E3C63-1B04-3B46-96A2-F2141B7C2C9C}" type="slidenum">
              <a:rPr lang="en-US" smtClean="0"/>
              <a:t>4</a:t>
            </a:fld>
            <a:endParaRPr lang="en-US"/>
          </a:p>
        </p:txBody>
      </p:sp>
    </p:spTree>
    <p:extLst>
      <p:ext uri="{BB962C8B-B14F-4D97-AF65-F5344CB8AC3E}">
        <p14:creationId xmlns:p14="http://schemas.microsoft.com/office/powerpoint/2010/main" val="383681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5E3C63-1B04-3B46-96A2-F2141B7C2C9C}" type="slidenum">
              <a:rPr lang="en-US" smtClean="0"/>
              <a:t>5</a:t>
            </a:fld>
            <a:endParaRPr lang="en-US"/>
          </a:p>
        </p:txBody>
      </p:sp>
    </p:spTree>
    <p:extLst>
      <p:ext uri="{BB962C8B-B14F-4D97-AF65-F5344CB8AC3E}">
        <p14:creationId xmlns:p14="http://schemas.microsoft.com/office/powerpoint/2010/main" val="1335539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5E3C63-1B04-3B46-96A2-F2141B7C2C9C}" type="slidenum">
              <a:rPr lang="en-US" smtClean="0"/>
              <a:t>6</a:t>
            </a:fld>
            <a:endParaRPr lang="en-US"/>
          </a:p>
        </p:txBody>
      </p:sp>
    </p:spTree>
    <p:extLst>
      <p:ext uri="{BB962C8B-B14F-4D97-AF65-F5344CB8AC3E}">
        <p14:creationId xmlns:p14="http://schemas.microsoft.com/office/powerpoint/2010/main" val="3122656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interim period between Mao’s death in 1976 and Deng’s rise, there was a short-lived leader named Hua </a:t>
            </a:r>
            <a:r>
              <a:rPr lang="en-US" baseline="0" dirty="0" err="1" smtClean="0"/>
              <a:t>Guofeng</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15E3C63-1B04-3B46-96A2-F2141B7C2C9C}" type="slidenum">
              <a:rPr lang="en-US" smtClean="0"/>
              <a:t>7</a:t>
            </a:fld>
            <a:endParaRPr lang="en-US"/>
          </a:p>
        </p:txBody>
      </p:sp>
    </p:spTree>
    <p:extLst>
      <p:ext uri="{BB962C8B-B14F-4D97-AF65-F5344CB8AC3E}">
        <p14:creationId xmlns:p14="http://schemas.microsoft.com/office/powerpoint/2010/main" val="2951173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5E3C63-1B04-3B46-96A2-F2141B7C2C9C}" type="slidenum">
              <a:rPr lang="en-US" smtClean="0"/>
              <a:t>8</a:t>
            </a:fld>
            <a:endParaRPr lang="en-US"/>
          </a:p>
        </p:txBody>
      </p:sp>
    </p:spTree>
    <p:extLst>
      <p:ext uri="{BB962C8B-B14F-4D97-AF65-F5344CB8AC3E}">
        <p14:creationId xmlns:p14="http://schemas.microsoft.com/office/powerpoint/2010/main" val="1410839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5E3C63-1B04-3B46-96A2-F2141B7C2C9C}" type="slidenum">
              <a:rPr lang="en-US" smtClean="0"/>
              <a:t>9</a:t>
            </a:fld>
            <a:endParaRPr lang="en-US"/>
          </a:p>
        </p:txBody>
      </p:sp>
    </p:spTree>
    <p:extLst>
      <p:ext uri="{BB962C8B-B14F-4D97-AF65-F5344CB8AC3E}">
        <p14:creationId xmlns:p14="http://schemas.microsoft.com/office/powerpoint/2010/main" val="3414387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Discussion</a:t>
            </a:r>
            <a:r>
              <a:rPr lang="en-US" baseline="0" dirty="0" smtClean="0"/>
              <a:t> questions</a:t>
            </a:r>
            <a:endParaRPr lang="en-US" dirty="0"/>
          </a:p>
        </p:txBody>
      </p:sp>
      <p:sp>
        <p:nvSpPr>
          <p:cNvPr id="4" name="Slide Number Placeholder 3"/>
          <p:cNvSpPr>
            <a:spLocks noGrp="1"/>
          </p:cNvSpPr>
          <p:nvPr>
            <p:ph type="sldNum" sz="quarter" idx="10"/>
          </p:nvPr>
        </p:nvSpPr>
        <p:spPr/>
        <p:txBody>
          <a:bodyPr/>
          <a:lstStyle/>
          <a:p>
            <a:fld id="{C15E3C63-1B04-3B46-96A2-F2141B7C2C9C}" type="slidenum">
              <a:rPr lang="en-US" smtClean="0"/>
              <a:t>11</a:t>
            </a:fld>
            <a:endParaRPr lang="en-US"/>
          </a:p>
        </p:txBody>
      </p:sp>
    </p:spTree>
    <p:extLst>
      <p:ext uri="{BB962C8B-B14F-4D97-AF65-F5344CB8AC3E}">
        <p14:creationId xmlns:p14="http://schemas.microsoft.com/office/powerpoint/2010/main" val="301769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450" y="2477631"/>
            <a:ext cx="6096941" cy="1524000"/>
          </a:xfrm>
        </p:spPr>
        <p:txBody>
          <a:bodyPr>
            <a:noAutofit/>
          </a:bodyPr>
          <a:lstStyle>
            <a:lvl1pPr>
              <a:defRPr sz="5000" b="1" baseline="0"/>
            </a:lvl1pPr>
          </a:lstStyle>
          <a:p>
            <a:r>
              <a:rPr lang="en-US" dirty="0" smtClean="0"/>
              <a:t>I</a:t>
            </a:r>
            <a:r>
              <a:rPr lang="en-CA" dirty="0" smtClean="0"/>
              <a:t>NSERT TITLE HERE (ALL CAPS)</a:t>
            </a:r>
            <a:endParaRPr lang="en-US" dirty="0"/>
          </a:p>
        </p:txBody>
      </p:sp>
      <p:sp>
        <p:nvSpPr>
          <p:cNvPr id="3" name="Subtitle 2"/>
          <p:cNvSpPr>
            <a:spLocks noGrp="1"/>
          </p:cNvSpPr>
          <p:nvPr>
            <p:ph type="subTitle" idx="1" hasCustomPrompt="1"/>
          </p:nvPr>
        </p:nvSpPr>
        <p:spPr>
          <a:xfrm>
            <a:off x="1616450" y="4205205"/>
            <a:ext cx="4706405" cy="510226"/>
          </a:xfrm>
        </p:spPr>
        <p:txBody>
          <a:bodyPr anchor="t" anchorCtr="0">
            <a:normAutofit/>
          </a:bodyPr>
          <a:lstStyle>
            <a:lvl1pPr marL="0" indent="0" algn="l">
              <a:buNone/>
              <a:defRPr sz="2600">
                <a:solidFill>
                  <a:srgbClr val="45A38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smtClean="0"/>
              <a:t>Subtitle here, if needed</a:t>
            </a:r>
            <a:endParaRPr lang="en-US" dirty="0"/>
          </a:p>
        </p:txBody>
      </p:sp>
      <p:grpSp>
        <p:nvGrpSpPr>
          <p:cNvPr id="17" name="Group 16"/>
          <p:cNvGrpSpPr/>
          <p:nvPr userDrawn="1"/>
        </p:nvGrpSpPr>
        <p:grpSpPr>
          <a:xfrm flipH="1">
            <a:off x="2" y="61"/>
            <a:ext cx="7582332" cy="3653366"/>
            <a:chOff x="5103928" y="-10"/>
            <a:chExt cx="4028142" cy="1940864"/>
          </a:xfrm>
        </p:grpSpPr>
        <p:sp>
          <p:nvSpPr>
            <p:cNvPr id="18" name="Isosceles Triangle 17"/>
            <p:cNvSpPr/>
            <p:nvPr userDrawn="1"/>
          </p:nvSpPr>
          <p:spPr>
            <a:xfrm rot="10800000">
              <a:off x="5103928" y="0"/>
              <a:ext cx="4028142" cy="475212"/>
            </a:xfrm>
            <a:prstGeom prst="triangle">
              <a:avLst>
                <a:gd name="adj" fmla="val 85093"/>
              </a:avLst>
            </a:prstGeom>
            <a:solidFill>
              <a:srgbClr val="B1E001">
                <a:alpha val="5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ight Triangle 18"/>
            <p:cNvSpPr/>
            <p:nvPr userDrawn="1"/>
          </p:nvSpPr>
          <p:spPr>
            <a:xfrm rot="10800000">
              <a:off x="6050181" y="0"/>
              <a:ext cx="3081889" cy="633638"/>
            </a:xfrm>
            <a:prstGeom prst="rtTriangle">
              <a:avLst/>
            </a:prstGeom>
            <a:solidFill>
              <a:srgbClr val="083643">
                <a:alpha val="7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Isosceles Triangle 19"/>
            <p:cNvSpPr/>
            <p:nvPr userDrawn="1"/>
          </p:nvSpPr>
          <p:spPr>
            <a:xfrm rot="10800000">
              <a:off x="8459237" y="-10"/>
              <a:ext cx="672833" cy="1940864"/>
            </a:xfrm>
            <a:prstGeom prst="triangle">
              <a:avLst>
                <a:gd name="adj" fmla="val 0"/>
              </a:avLst>
            </a:prstGeom>
            <a:solidFill>
              <a:srgbClr val="B8EC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 name="Group 20"/>
          <p:cNvGrpSpPr/>
          <p:nvPr userDrawn="1"/>
        </p:nvGrpSpPr>
        <p:grpSpPr>
          <a:xfrm rot="10800000" flipH="1">
            <a:off x="2496161" y="4210202"/>
            <a:ext cx="6657468" cy="2647787"/>
            <a:chOff x="4645780" y="-12"/>
            <a:chExt cx="4498219" cy="1789017"/>
          </a:xfrm>
        </p:grpSpPr>
        <p:sp>
          <p:nvSpPr>
            <p:cNvPr id="22" name="Isosceles Triangle 21"/>
            <p:cNvSpPr/>
            <p:nvPr userDrawn="1"/>
          </p:nvSpPr>
          <p:spPr>
            <a:xfrm rot="10800000">
              <a:off x="4645780" y="-12"/>
              <a:ext cx="4491712" cy="408196"/>
            </a:xfrm>
            <a:prstGeom prst="triangle">
              <a:avLst>
                <a:gd name="adj" fmla="val 87619"/>
              </a:avLst>
            </a:prstGeom>
            <a:solidFill>
              <a:srgbClr val="B1E001">
                <a:alpha val="5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ight Triangle 22"/>
            <p:cNvSpPr/>
            <p:nvPr userDrawn="1"/>
          </p:nvSpPr>
          <p:spPr>
            <a:xfrm rot="10800000">
              <a:off x="5061139" y="-1"/>
              <a:ext cx="4082859" cy="408185"/>
            </a:xfrm>
            <a:prstGeom prst="rtTriangle">
              <a:avLst/>
            </a:prstGeom>
            <a:solidFill>
              <a:srgbClr val="083643">
                <a:alpha val="7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Isosceles Triangle 23"/>
            <p:cNvSpPr/>
            <p:nvPr userDrawn="1"/>
          </p:nvSpPr>
          <p:spPr>
            <a:xfrm rot="10800000">
              <a:off x="8471166" y="-9"/>
              <a:ext cx="672833" cy="1789014"/>
            </a:xfrm>
            <a:prstGeom prst="triangle">
              <a:avLst>
                <a:gd name="adj" fmla="val 0"/>
              </a:avLst>
            </a:prstGeom>
            <a:solidFill>
              <a:srgbClr val="B8EC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CA" dirty="0" smtClean="0"/>
              <a:t>HEADING (ALL CAPS)</a:t>
            </a:r>
            <a:endParaRPr lang="en-US" dirty="0"/>
          </a:p>
        </p:txBody>
      </p:sp>
      <p:sp>
        <p:nvSpPr>
          <p:cNvPr id="3" name="Content Placeholder 2"/>
          <p:cNvSpPr>
            <a:spLocks noGrp="1"/>
          </p:cNvSpPr>
          <p:nvPr>
            <p:ph idx="1"/>
          </p:nvPr>
        </p:nvSpPr>
        <p:spPr>
          <a:xfrm>
            <a:off x="761999" y="1087160"/>
            <a:ext cx="7543800" cy="4681035"/>
          </a:xfrm>
        </p:spPr>
        <p:txBody>
          <a:body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6" name="Slide Number Placeholder 5"/>
          <p:cNvSpPr>
            <a:spLocks noGrp="1"/>
          </p:cNvSpPr>
          <p:nvPr>
            <p:ph type="sldNum" sz="quarter" idx="12"/>
          </p:nvPr>
        </p:nvSpPr>
        <p:spPr/>
        <p:txBody>
          <a:bodyPr/>
          <a:lstStyle/>
          <a:p>
            <a:fld id="{BFEBEB0A-9E3D-4B14-9782-E2AE3DA60D9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CA" dirty="0" smtClean="0"/>
              <a:t>HEADING (ALL CAPS)</a:t>
            </a:r>
            <a:endParaRPr lang="en-US" dirty="0"/>
          </a:p>
        </p:txBody>
      </p:sp>
      <p:sp>
        <p:nvSpPr>
          <p:cNvPr id="3" name="Content Placeholder 2"/>
          <p:cNvSpPr>
            <a:spLocks noGrp="1"/>
          </p:cNvSpPr>
          <p:nvPr>
            <p:ph sz="half" idx="1"/>
          </p:nvPr>
        </p:nvSpPr>
        <p:spPr>
          <a:xfrm>
            <a:off x="762000" y="1085875"/>
            <a:ext cx="3657600" cy="46823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085875"/>
            <a:ext cx="3657600" cy="46823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Slide Number Placeholder 6"/>
          <p:cNvSpPr>
            <a:spLocks noGrp="1"/>
          </p:cNvSpPr>
          <p:nvPr>
            <p:ph type="sldNum" sz="quarter" idx="12"/>
          </p:nvPr>
        </p:nvSpPr>
        <p:spPr/>
        <p:txBody>
          <a:bodyPr/>
          <a:lstStyle/>
          <a:p>
            <a:fld id="{BFEBEB0A-9E3D-4B14-9782-E2AE3DA60D9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CA" dirty="0" smtClean="0"/>
              <a:t>HEADING (ALL CAPS)</a:t>
            </a:r>
            <a:endParaRPr lang="en-US" dirty="0"/>
          </a:p>
        </p:txBody>
      </p:sp>
      <p:sp>
        <p:nvSpPr>
          <p:cNvPr id="3" name="Text Placeholder 2"/>
          <p:cNvSpPr>
            <a:spLocks noGrp="1"/>
          </p:cNvSpPr>
          <p:nvPr>
            <p:ph type="body" idx="1" hasCustomPrompt="1"/>
          </p:nvPr>
        </p:nvSpPr>
        <p:spPr>
          <a:xfrm>
            <a:off x="761999" y="1105717"/>
            <a:ext cx="3657600" cy="639762"/>
          </a:xfrm>
        </p:spPr>
        <p:txBody>
          <a:bodyPr anchor="b">
            <a:noAutofit/>
          </a:bodyPr>
          <a:lstStyle>
            <a:lvl1pPr marL="0" indent="0">
              <a:buNone/>
              <a:defRPr sz="2400" b="0">
                <a:solidFill>
                  <a:srgbClr val="45A38B"/>
                </a:solidFill>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smtClean="0"/>
              <a:t>Subheading</a:t>
            </a:r>
          </a:p>
        </p:txBody>
      </p:sp>
      <p:sp>
        <p:nvSpPr>
          <p:cNvPr id="4" name="Content Placeholder 3"/>
          <p:cNvSpPr>
            <a:spLocks noGrp="1"/>
          </p:cNvSpPr>
          <p:nvPr>
            <p:ph sz="half" idx="2"/>
          </p:nvPr>
        </p:nvSpPr>
        <p:spPr>
          <a:xfrm>
            <a:off x="761999" y="1891529"/>
            <a:ext cx="3657600" cy="3876665"/>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5" name="Text Placeholder 4"/>
          <p:cNvSpPr>
            <a:spLocks noGrp="1"/>
          </p:cNvSpPr>
          <p:nvPr>
            <p:ph type="body" sz="quarter" idx="3" hasCustomPrompt="1"/>
          </p:nvPr>
        </p:nvSpPr>
        <p:spPr>
          <a:xfrm>
            <a:off x="4648199" y="1105717"/>
            <a:ext cx="3657600" cy="639762"/>
          </a:xfrm>
        </p:spPr>
        <p:txBody>
          <a:bodyPr anchor="b">
            <a:noAutofit/>
          </a:bodyPr>
          <a:lstStyle>
            <a:lvl1pPr marL="0" marR="0" indent="0" algn="l" defTabSz="914400" rtl="0" eaLnBrk="1" fontAlgn="auto" latinLnBrk="0" hangingPunct="1">
              <a:lnSpc>
                <a:spcPct val="100000"/>
              </a:lnSpc>
              <a:spcBef>
                <a:spcPct val="20000"/>
              </a:spcBef>
              <a:spcAft>
                <a:spcPts val="0"/>
              </a:spcAft>
              <a:buClr>
                <a:srgbClr val="1BBC9B"/>
              </a:buClr>
              <a:buSzTx/>
              <a:buFont typeface="Arial" pitchFamily="34" charset="0"/>
              <a:buNone/>
              <a:tabLst/>
              <a:defRPr sz="2400" b="0">
                <a:solidFill>
                  <a:srgbClr val="45A38B"/>
                </a:solidFill>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ct val="20000"/>
              </a:spcBef>
              <a:spcAft>
                <a:spcPts val="0"/>
              </a:spcAft>
              <a:buClr>
                <a:srgbClr val="1BBC9B"/>
              </a:buClr>
              <a:buSzTx/>
              <a:buFont typeface="Arial" pitchFamily="34" charset="0"/>
              <a:buNone/>
              <a:tabLst/>
              <a:defRPr/>
            </a:pPr>
            <a:r>
              <a:rPr lang="en-CA" dirty="0" smtClean="0"/>
              <a:t>Subheading</a:t>
            </a:r>
          </a:p>
        </p:txBody>
      </p:sp>
      <p:sp>
        <p:nvSpPr>
          <p:cNvPr id="6" name="Content Placeholder 5"/>
          <p:cNvSpPr>
            <a:spLocks noGrp="1"/>
          </p:cNvSpPr>
          <p:nvPr>
            <p:ph sz="quarter" idx="4"/>
          </p:nvPr>
        </p:nvSpPr>
        <p:spPr>
          <a:xfrm>
            <a:off x="4648199" y="1891529"/>
            <a:ext cx="3657600" cy="3876665"/>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9" name="Slide Number Placeholder 8"/>
          <p:cNvSpPr>
            <a:spLocks noGrp="1"/>
          </p:cNvSpPr>
          <p:nvPr>
            <p:ph type="sldNum" sz="quarter" idx="12"/>
          </p:nvPr>
        </p:nvSpPr>
        <p:spPr/>
        <p:txBody>
          <a:bodyPr/>
          <a:lstStyle/>
          <a:p>
            <a:fld id="{BFEBEB0A-9E3D-4B14-9782-E2AE3DA60D9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hot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CA" dirty="0" smtClean="0"/>
              <a:t>HEADING (ALL CAPS)</a:t>
            </a:r>
            <a:endParaRPr lang="en-US" dirty="0"/>
          </a:p>
        </p:txBody>
      </p:sp>
      <p:sp>
        <p:nvSpPr>
          <p:cNvPr id="4" name="Content Placeholder 3"/>
          <p:cNvSpPr>
            <a:spLocks noGrp="1"/>
          </p:cNvSpPr>
          <p:nvPr>
            <p:ph sz="half" idx="2"/>
          </p:nvPr>
        </p:nvSpPr>
        <p:spPr>
          <a:xfrm>
            <a:off x="4648200" y="1085875"/>
            <a:ext cx="3657600" cy="4682320"/>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7" name="Slide Number Placeholder 6"/>
          <p:cNvSpPr>
            <a:spLocks noGrp="1"/>
          </p:cNvSpPr>
          <p:nvPr>
            <p:ph type="sldNum" sz="quarter" idx="12"/>
          </p:nvPr>
        </p:nvSpPr>
        <p:spPr/>
        <p:txBody>
          <a:bodyPr/>
          <a:lstStyle/>
          <a:p>
            <a:fld id="{BFEBEB0A-9E3D-4B14-9782-E2AE3DA60D96}" type="slidenum">
              <a:rPr lang="en-US" smtClean="0"/>
              <a:pPr/>
              <a:t>‹#›</a:t>
            </a:fld>
            <a:endParaRPr lang="en-US"/>
          </a:p>
        </p:txBody>
      </p:sp>
      <p:sp>
        <p:nvSpPr>
          <p:cNvPr id="6" name="Picture Placeholder 5"/>
          <p:cNvSpPr>
            <a:spLocks noGrp="1"/>
          </p:cNvSpPr>
          <p:nvPr>
            <p:ph type="pic" sz="quarter" idx="13" hasCustomPrompt="1"/>
          </p:nvPr>
        </p:nvSpPr>
        <p:spPr>
          <a:xfrm>
            <a:off x="762000" y="1085850"/>
            <a:ext cx="3550786" cy="4682345"/>
          </a:xfrm>
        </p:spPr>
        <p:txBody>
          <a:bodyPr/>
          <a:lstStyle>
            <a:lvl1pPr marL="0" indent="0" algn="ctr">
              <a:buNone/>
              <a:defRPr/>
            </a:lvl1pPr>
          </a:lstStyle>
          <a:p>
            <a:r>
              <a:rPr lang="en-US" dirty="0" smtClean="0"/>
              <a:t>Insert picture here</a:t>
            </a:r>
            <a:endParaRPr lang="en-US" dirty="0"/>
          </a:p>
        </p:txBody>
      </p:sp>
    </p:spTree>
    <p:extLst>
      <p:ext uri="{BB962C8B-B14F-4D97-AF65-F5344CB8AC3E}">
        <p14:creationId xmlns:p14="http://schemas.microsoft.com/office/powerpoint/2010/main" val="1950932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CA" dirty="0" smtClean="0"/>
              <a:t>HEADING (ALL CAPS)</a:t>
            </a:r>
            <a:endParaRPr lang="en-US" dirty="0"/>
          </a:p>
        </p:txBody>
      </p:sp>
      <p:sp>
        <p:nvSpPr>
          <p:cNvPr id="5" name="Slide Number Placeholder 4"/>
          <p:cNvSpPr>
            <a:spLocks noGrp="1"/>
          </p:cNvSpPr>
          <p:nvPr>
            <p:ph type="sldNum" sz="quarter" idx="12"/>
          </p:nvPr>
        </p:nvSpPr>
        <p:spPr/>
        <p:txBody>
          <a:bodyPr/>
          <a:lstStyle/>
          <a:p>
            <a:fld id="{BFEBEB0A-9E3D-4B14-9782-E2AE3DA60D9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EBEB0A-9E3D-4B14-9782-E2AE3DA60D9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236901"/>
            <a:ext cx="5300111" cy="471808"/>
          </a:xfrm>
          <a:prstGeom prst="rect">
            <a:avLst/>
          </a:prstGeom>
        </p:spPr>
        <p:txBody>
          <a:bodyPr vert="horz" lIns="91440" tIns="45720" rIns="91440" bIns="45720" rtlCol="0" anchor="b" anchorCtr="0">
            <a:normAutofit/>
          </a:bodyPr>
          <a:lstStyle/>
          <a:p>
            <a:r>
              <a:rPr lang="en-CA" dirty="0" smtClean="0"/>
              <a:t>HEADING (ALL CAPS)</a:t>
            </a:r>
            <a:endParaRPr lang="en-US" dirty="0"/>
          </a:p>
        </p:txBody>
      </p:sp>
      <p:sp>
        <p:nvSpPr>
          <p:cNvPr id="3" name="Text Placeholder 2"/>
          <p:cNvSpPr>
            <a:spLocks noGrp="1"/>
          </p:cNvSpPr>
          <p:nvPr>
            <p:ph type="body" idx="1"/>
          </p:nvPr>
        </p:nvSpPr>
        <p:spPr>
          <a:xfrm>
            <a:off x="762000" y="1049620"/>
            <a:ext cx="7543800" cy="4870718"/>
          </a:xfrm>
          <a:prstGeom prst="rect">
            <a:avLst/>
          </a:prstGeom>
        </p:spPr>
        <p:txBody>
          <a:bodyPr vert="horz" lIns="91440" tIns="45720" rIns="91440" bIns="45720" rtlCol="0" anchor="ctr" anchorCtr="0">
            <a:normAutofit/>
          </a:bodyPr>
          <a:lstStyle/>
          <a:p>
            <a:pPr lvl="0"/>
            <a:endParaRPr lang="en-CA" dirty="0" smtClean="0"/>
          </a:p>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p>
        </p:txBody>
      </p:sp>
      <p:sp>
        <p:nvSpPr>
          <p:cNvPr id="6" name="Slide Number Placeholder 5"/>
          <p:cNvSpPr>
            <a:spLocks noGrp="1"/>
          </p:cNvSpPr>
          <p:nvPr>
            <p:ph type="sldNum" sz="quarter" idx="4"/>
          </p:nvPr>
        </p:nvSpPr>
        <p:spPr>
          <a:xfrm>
            <a:off x="8309821" y="6349058"/>
            <a:ext cx="616339" cy="365125"/>
          </a:xfrm>
          <a:prstGeom prst="rect">
            <a:avLst/>
          </a:prstGeom>
        </p:spPr>
        <p:txBody>
          <a:bodyPr vert="horz" lIns="91440" tIns="45720" rIns="91440" bIns="45720" rtlCol="0" anchor="ctr"/>
          <a:lstStyle>
            <a:lvl1pPr algn="l">
              <a:defRPr sz="1200">
                <a:solidFill>
                  <a:srgbClr val="45A38B"/>
                </a:solidFill>
                <a:latin typeface="Calibri"/>
                <a:cs typeface="Calibri"/>
              </a:defRPr>
            </a:lvl1pPr>
          </a:lstStyle>
          <a:p>
            <a:fld id="{BFEBEB0A-9E3D-4B14-9782-E2AE3DA60D96}" type="slidenum">
              <a:rPr lang="en-US" smtClean="0"/>
              <a:pPr/>
              <a:t>‹#›</a:t>
            </a:fld>
            <a:endParaRPr lang="en-US" dirty="0"/>
          </a:p>
        </p:txBody>
      </p:sp>
      <p:grpSp>
        <p:nvGrpSpPr>
          <p:cNvPr id="21" name="Group 20"/>
          <p:cNvGrpSpPr/>
          <p:nvPr userDrawn="1"/>
        </p:nvGrpSpPr>
        <p:grpSpPr>
          <a:xfrm>
            <a:off x="6062109" y="-11"/>
            <a:ext cx="3153053" cy="1488908"/>
            <a:chOff x="6062109" y="-11"/>
            <a:chExt cx="3153053" cy="1488908"/>
          </a:xfrm>
        </p:grpSpPr>
        <p:sp>
          <p:nvSpPr>
            <p:cNvPr id="19" name="Isosceles Triangle 18"/>
            <p:cNvSpPr/>
            <p:nvPr userDrawn="1"/>
          </p:nvSpPr>
          <p:spPr>
            <a:xfrm rot="10800000">
              <a:off x="6062110" y="-11"/>
              <a:ext cx="3153052" cy="708719"/>
            </a:xfrm>
            <a:prstGeom prst="triangle">
              <a:avLst>
                <a:gd name="adj" fmla="val 59020"/>
              </a:avLst>
            </a:prstGeom>
            <a:solidFill>
              <a:srgbClr val="B1E001">
                <a:alpha val="5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ight Triangle 4"/>
            <p:cNvSpPr/>
            <p:nvPr userDrawn="1"/>
          </p:nvSpPr>
          <p:spPr>
            <a:xfrm rot="10800000">
              <a:off x="6062109" y="0"/>
              <a:ext cx="3081889" cy="633638"/>
            </a:xfrm>
            <a:prstGeom prst="rtTriangle">
              <a:avLst/>
            </a:prstGeom>
            <a:solidFill>
              <a:srgbClr val="083643">
                <a:alpha val="7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Isosceles Triangle 8"/>
            <p:cNvSpPr/>
            <p:nvPr userDrawn="1"/>
          </p:nvSpPr>
          <p:spPr>
            <a:xfrm rot="10800000">
              <a:off x="8471166" y="-9"/>
              <a:ext cx="672833" cy="1488906"/>
            </a:xfrm>
            <a:prstGeom prst="triangle">
              <a:avLst>
                <a:gd name="adj" fmla="val 0"/>
              </a:avLst>
            </a:prstGeom>
            <a:solidFill>
              <a:srgbClr val="B8EC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 name="Group 21"/>
          <p:cNvGrpSpPr/>
          <p:nvPr userDrawn="1"/>
        </p:nvGrpSpPr>
        <p:grpSpPr>
          <a:xfrm rot="10800000">
            <a:off x="-81335" y="5369092"/>
            <a:ext cx="4154024" cy="1488909"/>
            <a:chOff x="5061139" y="-12"/>
            <a:chExt cx="4154024" cy="1488909"/>
          </a:xfrm>
        </p:grpSpPr>
        <p:sp>
          <p:nvSpPr>
            <p:cNvPr id="23" name="Isosceles Triangle 22"/>
            <p:cNvSpPr/>
            <p:nvPr userDrawn="1"/>
          </p:nvSpPr>
          <p:spPr>
            <a:xfrm rot="10800000">
              <a:off x="5061140" y="-12"/>
              <a:ext cx="4154023" cy="408196"/>
            </a:xfrm>
            <a:prstGeom prst="triangle">
              <a:avLst>
                <a:gd name="adj" fmla="val 71985"/>
              </a:avLst>
            </a:prstGeom>
            <a:solidFill>
              <a:srgbClr val="B1E001">
                <a:alpha val="5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ight Triangle 23"/>
            <p:cNvSpPr/>
            <p:nvPr userDrawn="1"/>
          </p:nvSpPr>
          <p:spPr>
            <a:xfrm rot="10800000">
              <a:off x="5061139" y="0"/>
              <a:ext cx="4082859" cy="351882"/>
            </a:xfrm>
            <a:prstGeom prst="rtTriangle">
              <a:avLst/>
            </a:prstGeom>
            <a:solidFill>
              <a:srgbClr val="083643">
                <a:alpha val="7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Isosceles Triangle 24"/>
            <p:cNvSpPr/>
            <p:nvPr userDrawn="1"/>
          </p:nvSpPr>
          <p:spPr>
            <a:xfrm rot="10800000">
              <a:off x="8471166" y="-9"/>
              <a:ext cx="672833" cy="1488906"/>
            </a:xfrm>
            <a:prstGeom prst="triangle">
              <a:avLst>
                <a:gd name="adj" fmla="val 0"/>
              </a:avLst>
            </a:prstGeom>
            <a:solidFill>
              <a:srgbClr val="B8EC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 name="Footer Placeholder 25"/>
          <p:cNvSpPr>
            <a:spLocks noGrp="1"/>
          </p:cNvSpPr>
          <p:nvPr>
            <p:ph type="ftr" sz="quarter" idx="3"/>
          </p:nvPr>
        </p:nvSpPr>
        <p:spPr>
          <a:xfrm>
            <a:off x="4166530" y="6349442"/>
            <a:ext cx="4036631" cy="365125"/>
          </a:xfrm>
          <a:prstGeom prst="rect">
            <a:avLst/>
          </a:prstGeom>
        </p:spPr>
        <p:txBody>
          <a:bodyPr vert="horz" lIns="91440" tIns="45720" rIns="91440" bIns="45720" rtlCol="0" anchor="ctr"/>
          <a:lstStyle>
            <a:lvl1pPr algn="r">
              <a:defRPr sz="1200">
                <a:solidFill>
                  <a:schemeClr val="bg1">
                    <a:lumMod val="50000"/>
                  </a:schemeClr>
                </a:solidFill>
                <a:latin typeface="Calibri"/>
                <a:cs typeface="Calibri"/>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70" r:id="rId5"/>
    <p:sldLayoutId id="2147483666" r:id="rId6"/>
    <p:sldLayoutId id="2147483667" r:id="rId7"/>
  </p:sldLayoutIdLst>
  <p:hf sldNum="0" hdr="0" ftr="0" dt="0"/>
  <p:txStyles>
    <p:titleStyle>
      <a:lvl1pPr algn="l" defTabSz="914400" rtl="0" eaLnBrk="1" latinLnBrk="0" hangingPunct="1">
        <a:spcBef>
          <a:spcPct val="0"/>
        </a:spcBef>
        <a:buNone/>
        <a:defRPr sz="2800" b="1" kern="1200" spc="300" baseline="0">
          <a:solidFill>
            <a:srgbClr val="0C566C"/>
          </a:solidFill>
          <a:latin typeface="Calibri"/>
          <a:ea typeface="+mj-ea"/>
          <a:cs typeface="Calibr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spcBef>
          <a:spcPct val="20000"/>
        </a:spcBef>
        <a:buClr>
          <a:srgbClr val="B1E001"/>
        </a:buClr>
        <a:buFont typeface="Arial"/>
        <a:buChar char="•"/>
        <a:defRPr sz="2400" kern="1200" baseline="0">
          <a:solidFill>
            <a:srgbClr val="2D3E50"/>
          </a:solidFill>
          <a:latin typeface="Calibri"/>
          <a:ea typeface="+mn-ea"/>
          <a:cs typeface="Calibri"/>
        </a:defRPr>
      </a:lvl1pPr>
      <a:lvl2pPr marL="594360" indent="-274320" algn="l" defTabSz="914400" rtl="0" eaLnBrk="1" latinLnBrk="0" hangingPunct="1">
        <a:spcBef>
          <a:spcPct val="20000"/>
        </a:spcBef>
        <a:buClr>
          <a:srgbClr val="B1E001"/>
        </a:buClr>
        <a:buFont typeface="Arial" pitchFamily="34" charset="0"/>
        <a:buChar char="•"/>
        <a:defRPr sz="2200" kern="1200">
          <a:solidFill>
            <a:srgbClr val="2D3E50"/>
          </a:solidFill>
          <a:latin typeface="Calibri"/>
          <a:ea typeface="+mn-ea"/>
          <a:cs typeface="Calibri"/>
        </a:defRPr>
      </a:lvl2pPr>
      <a:lvl3pPr marL="868680" indent="-228600" algn="l" defTabSz="914400" rtl="0" eaLnBrk="1" latinLnBrk="0" hangingPunct="1">
        <a:spcBef>
          <a:spcPct val="20000"/>
        </a:spcBef>
        <a:buClr>
          <a:srgbClr val="B1E001"/>
        </a:buClr>
        <a:buFont typeface="Arial" pitchFamily="34" charset="0"/>
        <a:buChar char="•"/>
        <a:defRPr sz="2000" kern="1200">
          <a:solidFill>
            <a:srgbClr val="2D3E50"/>
          </a:solidFill>
          <a:latin typeface="Calibri"/>
          <a:ea typeface="+mn-ea"/>
          <a:cs typeface="Calibri"/>
        </a:defRPr>
      </a:lvl3pPr>
      <a:lvl4pPr marL="1143000" indent="-228600" algn="l" defTabSz="914400" rtl="0" eaLnBrk="1" latinLnBrk="0" hangingPunct="1">
        <a:spcBef>
          <a:spcPct val="20000"/>
        </a:spcBef>
        <a:buClr>
          <a:srgbClr val="B1E001"/>
        </a:buClr>
        <a:buFont typeface="Arial" pitchFamily="34" charset="0"/>
        <a:buChar char="•"/>
        <a:defRPr sz="1800" kern="1200">
          <a:solidFill>
            <a:srgbClr val="2D3E50"/>
          </a:solidFill>
          <a:latin typeface="Calibri"/>
          <a:ea typeface="+mn-ea"/>
          <a:cs typeface="Calibri"/>
        </a:defRPr>
      </a:lvl4pPr>
      <a:lvl5pPr marL="1371600" indent="-228600" algn="l" defTabSz="914400" rtl="0" eaLnBrk="1" latinLnBrk="0" hangingPunct="1">
        <a:spcBef>
          <a:spcPct val="20000"/>
        </a:spcBef>
        <a:buClr>
          <a:srgbClr val="B1E001"/>
        </a:buClr>
        <a:buFont typeface="Arial" pitchFamily="34" charset="0"/>
        <a:buChar char="•"/>
        <a:defRPr sz="1800" kern="1200" baseline="0">
          <a:solidFill>
            <a:srgbClr val="2D3E50"/>
          </a:solidFill>
          <a:latin typeface="Calibri"/>
          <a:ea typeface="+mn-ea"/>
          <a:cs typeface="Calibri"/>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chineseposters.net/artists/limubai.php"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hyperlink" Target="http://chineseposters.net/artists/zhangzhenhua.php"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npr.org/2015/10/31/453509914/how-familes-were-impacted-by-chinas-one-child-policy"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CHINA’S ONE-CHILD POLICY</a:t>
            </a:r>
            <a:endParaRPr lang="en-US" dirty="0"/>
          </a:p>
        </p:txBody>
      </p:sp>
      <p:sp>
        <p:nvSpPr>
          <p:cNvPr id="5" name="Subtitle 4"/>
          <p:cNvSpPr>
            <a:spLocks noGrp="1"/>
          </p:cNvSpPr>
          <p:nvPr>
            <p:ph type="subTitle" idx="1"/>
          </p:nvPr>
        </p:nvSpPr>
        <p:spPr/>
        <p:txBody>
          <a:bodyPr>
            <a:normAutofit fontScale="85000" lnSpcReduction="10000"/>
          </a:bodyPr>
          <a:lstStyle/>
          <a:p>
            <a:r>
              <a:rPr lang="en-US" dirty="0" smtClean="0"/>
              <a:t>Ms. Paget, West Vancouver Secondary</a:t>
            </a:r>
            <a:endParaRPr lang="en-US" dirty="0"/>
          </a:p>
        </p:txBody>
      </p:sp>
    </p:spTree>
    <p:extLst>
      <p:ext uri="{BB962C8B-B14F-4D97-AF65-F5344CB8AC3E}">
        <p14:creationId xmlns:p14="http://schemas.microsoft.com/office/powerpoint/2010/main" val="16195495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solidFill>
                  <a:srgbClr val="B1E001"/>
                </a:solidFill>
              </a:rPr>
              <a:t>CHINA’S ONE-CHILD POLICY</a:t>
            </a:r>
            <a:endParaRPr lang="en-US" dirty="0"/>
          </a:p>
        </p:txBody>
      </p:sp>
      <p:sp>
        <p:nvSpPr>
          <p:cNvPr id="6" name="Content Placeholder 5"/>
          <p:cNvSpPr>
            <a:spLocks noGrp="1"/>
          </p:cNvSpPr>
          <p:nvPr>
            <p:ph idx="1"/>
          </p:nvPr>
        </p:nvSpPr>
        <p:spPr/>
        <p:txBody>
          <a:bodyPr/>
          <a:lstStyle/>
          <a:p>
            <a:pPr marL="0" indent="0">
              <a:buNone/>
            </a:pPr>
            <a:r>
              <a:rPr lang="en-US" b="1" dirty="0" smtClean="0">
                <a:latin typeface="Arial" panose="020B0604020202020204" pitchFamily="34" charset="0"/>
                <a:cs typeface="Arial" panose="020B0604020202020204" pitchFamily="34" charset="0"/>
              </a:rPr>
              <a:t>“Later, Longer, Fewer” campaign</a:t>
            </a:r>
          </a:p>
          <a:p>
            <a:pPr marL="68580" indent="0">
              <a:buNone/>
            </a:pPr>
            <a:endParaRPr lang="en-CA" sz="2200" dirty="0" smtClean="0">
              <a:latin typeface="Arial" panose="020B0604020202020204" pitchFamily="34" charset="0"/>
              <a:cs typeface="Arial" panose="020B0604020202020204" pitchFamily="34" charset="0"/>
            </a:endParaRPr>
          </a:p>
          <a:p>
            <a:pPr marL="68580" indent="0">
              <a:buNone/>
            </a:pPr>
            <a:r>
              <a:rPr lang="en-CA" sz="2200" dirty="0" smtClean="0">
                <a:latin typeface="Arial" panose="020B0604020202020204" pitchFamily="34" charset="0"/>
                <a:cs typeface="Arial" panose="020B0604020202020204" pitchFamily="34" charset="0"/>
              </a:rPr>
              <a:t>Encouraged </a:t>
            </a:r>
            <a:r>
              <a:rPr lang="en-CA" sz="2200" dirty="0">
                <a:latin typeface="Arial" panose="020B0604020202020204" pitchFamily="34" charset="0"/>
                <a:cs typeface="Arial" panose="020B0604020202020204" pitchFamily="34" charset="0"/>
              </a:rPr>
              <a:t>couples to</a:t>
            </a:r>
          </a:p>
          <a:p>
            <a:pPr>
              <a:lnSpc>
                <a:spcPct val="150000"/>
              </a:lnSpc>
              <a:spcBef>
                <a:spcPts val="1200"/>
              </a:spcBef>
            </a:pPr>
            <a:r>
              <a:rPr lang="en-CA" sz="2200" dirty="0">
                <a:latin typeface="Arial" panose="020B0604020202020204" pitchFamily="34" charset="0"/>
                <a:cs typeface="Arial" panose="020B0604020202020204" pitchFamily="34" charset="0"/>
              </a:rPr>
              <a:t>Wait longer to have their first child</a:t>
            </a:r>
          </a:p>
          <a:p>
            <a:pPr>
              <a:lnSpc>
                <a:spcPct val="150000"/>
              </a:lnSpc>
            </a:pPr>
            <a:r>
              <a:rPr lang="en-CA" sz="2200" dirty="0">
                <a:latin typeface="Arial" panose="020B0604020202020204" pitchFamily="34" charset="0"/>
                <a:cs typeface="Arial" panose="020B0604020202020204" pitchFamily="34" charset="0"/>
              </a:rPr>
              <a:t>Allow more time between the first and second child</a:t>
            </a:r>
          </a:p>
          <a:p>
            <a:pPr>
              <a:lnSpc>
                <a:spcPct val="150000"/>
              </a:lnSpc>
            </a:pPr>
            <a:r>
              <a:rPr lang="en-CA" sz="2200" dirty="0">
                <a:latin typeface="Arial" panose="020B0604020202020204" pitchFamily="34" charset="0"/>
                <a:cs typeface="Arial" panose="020B0604020202020204" pitchFamily="34" charset="0"/>
              </a:rPr>
              <a:t>Limit the number of children</a:t>
            </a:r>
          </a:p>
          <a:p>
            <a:pPr marL="68580" indent="0">
              <a:buNone/>
            </a:pPr>
            <a:endParaRPr lang="en-CA" sz="2200" dirty="0">
              <a:latin typeface="Arial" panose="020B0604020202020204" pitchFamily="34" charset="0"/>
              <a:cs typeface="Arial" panose="020B0604020202020204" pitchFamily="34" charset="0"/>
            </a:endParaRPr>
          </a:p>
          <a:p>
            <a:pPr marL="68580" indent="0">
              <a:buNone/>
            </a:pPr>
            <a:r>
              <a:rPr lang="en-CA" sz="2200" dirty="0">
                <a:latin typeface="Arial" panose="020B0604020202020204" pitchFamily="34" charset="0"/>
                <a:cs typeface="Arial" panose="020B0604020202020204" pitchFamily="34" charset="0"/>
              </a:rPr>
              <a:t>Drove down the </a:t>
            </a:r>
            <a:r>
              <a:rPr lang="en-CA" sz="2200" b="1" dirty="0">
                <a:solidFill>
                  <a:schemeClr val="tx1"/>
                </a:solidFill>
                <a:latin typeface="Arial" panose="020B0604020202020204" pitchFamily="34" charset="0"/>
                <a:cs typeface="Arial" panose="020B0604020202020204" pitchFamily="34" charset="0"/>
              </a:rPr>
              <a:t>Total Fertility Rate </a:t>
            </a:r>
            <a:r>
              <a:rPr lang="en-CA" sz="2200" dirty="0">
                <a:latin typeface="Arial" panose="020B0604020202020204" pitchFamily="34" charset="0"/>
                <a:cs typeface="Arial" panose="020B0604020202020204" pitchFamily="34" charset="0"/>
              </a:rPr>
              <a:t>from </a:t>
            </a:r>
            <a:r>
              <a:rPr lang="en-CA" sz="2200" dirty="0" smtClean="0">
                <a:latin typeface="Arial" panose="020B0604020202020204" pitchFamily="34" charset="0"/>
                <a:cs typeface="Arial" panose="020B0604020202020204" pitchFamily="34" charset="0"/>
              </a:rPr>
              <a:t>six </a:t>
            </a:r>
            <a:r>
              <a:rPr lang="en-CA" sz="2200" dirty="0">
                <a:latin typeface="Arial" panose="020B0604020202020204" pitchFamily="34" charset="0"/>
                <a:cs typeface="Arial" panose="020B0604020202020204" pitchFamily="34" charset="0"/>
              </a:rPr>
              <a:t>children per woman in 1970 to 2.7 by the end of the decade, </a:t>
            </a:r>
            <a:r>
              <a:rPr lang="en-CA" sz="2200" i="1" dirty="0">
                <a:latin typeface="Arial" panose="020B0604020202020204" pitchFamily="34" charset="0"/>
                <a:cs typeface="Arial" panose="020B0604020202020204" pitchFamily="34" charset="0"/>
              </a:rPr>
              <a:t>before</a:t>
            </a:r>
            <a:r>
              <a:rPr lang="en-CA" sz="2200" dirty="0">
                <a:latin typeface="Arial" panose="020B0604020202020204" pitchFamily="34" charset="0"/>
                <a:cs typeface="Arial" panose="020B0604020202020204" pitchFamily="34" charset="0"/>
              </a:rPr>
              <a:t> the One-child Policy was introduced.</a:t>
            </a:r>
          </a:p>
          <a:p>
            <a:pPr marL="0" indent="0">
              <a:buNone/>
            </a:pPr>
            <a:endParaRPr lang="en-US" dirty="0" smtClean="0"/>
          </a:p>
        </p:txBody>
      </p:sp>
    </p:spTree>
    <p:extLst>
      <p:ext uri="{BB962C8B-B14F-4D97-AF65-F5344CB8AC3E}">
        <p14:creationId xmlns:p14="http://schemas.microsoft.com/office/powerpoint/2010/main" val="32325623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B1E001"/>
                </a:solidFill>
              </a:rPr>
              <a:t>CHINA’S ONE-CHILD POLICY</a:t>
            </a:r>
            <a:endParaRPr lang="en-US" dirty="0">
              <a:solidFill>
                <a:srgbClr val="B1E001"/>
              </a:solidFill>
            </a:endParaRPr>
          </a:p>
        </p:txBody>
      </p:sp>
      <p:sp>
        <p:nvSpPr>
          <p:cNvPr id="3" name="Rectangle 2"/>
          <p:cNvSpPr/>
          <p:nvPr/>
        </p:nvSpPr>
        <p:spPr>
          <a:xfrm>
            <a:off x="892048" y="1150112"/>
            <a:ext cx="7464552" cy="4339650"/>
          </a:xfrm>
          <a:prstGeom prst="rect">
            <a:avLst/>
          </a:prstGeom>
        </p:spPr>
        <p:txBody>
          <a:bodyPr wrap="square">
            <a:spAutoFit/>
          </a:bodyPr>
          <a:lstStyle/>
          <a:p>
            <a:pPr>
              <a:lnSpc>
                <a:spcPct val="150000"/>
              </a:lnSpc>
            </a:pPr>
            <a:r>
              <a:rPr lang="en-US" sz="2400" b="1" dirty="0" smtClean="0">
                <a:solidFill>
                  <a:srgbClr val="0C566C"/>
                </a:solidFill>
                <a:latin typeface="Arial" panose="020B0604020202020204" pitchFamily="34" charset="0"/>
                <a:cs typeface="Arial" panose="020B0604020202020204" pitchFamily="34" charset="0"/>
              </a:rPr>
              <a:t>Discussion</a:t>
            </a:r>
          </a:p>
          <a:p>
            <a:pPr marL="342900" indent="-342900">
              <a:lnSpc>
                <a:spcPct val="150000"/>
              </a:lnSpc>
              <a:buAutoNum type="arabicPeriod"/>
            </a:pPr>
            <a:r>
              <a:rPr lang="en-US" sz="2000" dirty="0" smtClean="0">
                <a:solidFill>
                  <a:srgbClr val="0C566C"/>
                </a:solidFill>
                <a:latin typeface="Arial" panose="020B0604020202020204" pitchFamily="34" charset="0"/>
                <a:cs typeface="Arial" panose="020B0604020202020204" pitchFamily="34" charset="0"/>
              </a:rPr>
              <a:t>Why was China’s population growth decreasing before the One-child Policy was introduced?</a:t>
            </a:r>
          </a:p>
          <a:p>
            <a:pPr marL="342900" indent="-342900">
              <a:lnSpc>
                <a:spcPct val="150000"/>
              </a:lnSpc>
              <a:buAutoNum type="arabicPeriod"/>
            </a:pPr>
            <a:r>
              <a:rPr lang="en-US" sz="2000" dirty="0" smtClean="0">
                <a:solidFill>
                  <a:srgbClr val="0C566C"/>
                </a:solidFill>
                <a:latin typeface="Arial" panose="020B0604020202020204" pitchFamily="34" charset="0"/>
                <a:cs typeface="Arial" panose="020B0604020202020204" pitchFamily="34" charset="0"/>
              </a:rPr>
              <a:t>If population growth was already slowing, why did the Chinese government still think the policy was necessary? </a:t>
            </a:r>
          </a:p>
          <a:p>
            <a:pPr marL="342900" indent="-342900">
              <a:lnSpc>
                <a:spcPct val="150000"/>
              </a:lnSpc>
              <a:buAutoNum type="arabicPeriod"/>
            </a:pPr>
            <a:r>
              <a:rPr lang="en-US" sz="2000" dirty="0" smtClean="0">
                <a:solidFill>
                  <a:srgbClr val="0C566C"/>
                </a:solidFill>
                <a:latin typeface="Arial" panose="020B0604020202020204" pitchFamily="34" charset="0"/>
                <a:cs typeface="Arial" panose="020B0604020202020204" pitchFamily="34" charset="0"/>
              </a:rPr>
              <a:t>Could the Chinese government have known that trends would continue without the policy?</a:t>
            </a:r>
          </a:p>
          <a:p>
            <a:pPr marL="342900" indent="-342900">
              <a:lnSpc>
                <a:spcPct val="150000"/>
              </a:lnSpc>
              <a:buAutoNum type="arabicPeriod"/>
            </a:pPr>
            <a:r>
              <a:rPr lang="en-US" sz="2000" dirty="0" smtClean="0">
                <a:solidFill>
                  <a:srgbClr val="0C566C"/>
                </a:solidFill>
                <a:latin typeface="Arial" panose="020B0604020202020204" pitchFamily="34" charset="0"/>
                <a:cs typeface="Arial" panose="020B0604020202020204" pitchFamily="34" charset="0"/>
              </a:rPr>
              <a:t>Why do you think the government kept the policy in place as long as they did?</a:t>
            </a:r>
          </a:p>
        </p:txBody>
      </p:sp>
    </p:spTree>
    <p:extLst>
      <p:ext uri="{BB962C8B-B14F-4D97-AF65-F5344CB8AC3E}">
        <p14:creationId xmlns:p14="http://schemas.microsoft.com/office/powerpoint/2010/main" val="3041512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B1E001"/>
                </a:solidFill>
              </a:rPr>
              <a:t>CHINA’S ONE-CHILD POLICY</a:t>
            </a:r>
            <a:endParaRPr lang="en-US" dirty="0">
              <a:solidFill>
                <a:srgbClr val="B1E001"/>
              </a:solidFill>
            </a:endParaRPr>
          </a:p>
        </p:txBody>
      </p:sp>
      <p:sp>
        <p:nvSpPr>
          <p:cNvPr id="3" name="Rectangle 2"/>
          <p:cNvSpPr/>
          <p:nvPr/>
        </p:nvSpPr>
        <p:spPr>
          <a:xfrm>
            <a:off x="762000" y="1247648"/>
            <a:ext cx="6781800" cy="4154984"/>
          </a:xfrm>
          <a:prstGeom prst="rect">
            <a:avLst/>
          </a:prstGeom>
        </p:spPr>
        <p:txBody>
          <a:bodyPr wrap="square">
            <a:spAutoFit/>
          </a:bodyPr>
          <a:lstStyle/>
          <a:p>
            <a:pPr lvl="0"/>
            <a:r>
              <a:rPr lang="en-CA" sz="2400" b="1" dirty="0" smtClean="0">
                <a:solidFill>
                  <a:srgbClr val="083643"/>
                </a:solidFill>
                <a:latin typeface="Calibri" panose="020F0502020204030204" pitchFamily="34" charset="0"/>
              </a:rPr>
              <a:t>Why was the fertility rate slowing?</a:t>
            </a:r>
          </a:p>
          <a:p>
            <a:pPr lvl="0"/>
            <a:endParaRPr lang="en-CA" sz="2000" b="1" dirty="0" smtClean="0">
              <a:solidFill>
                <a:srgbClr val="083643"/>
              </a:solidFill>
              <a:latin typeface="Calibri" panose="020F0502020204030204" pitchFamily="34" charset="0"/>
            </a:endParaRPr>
          </a:p>
          <a:p>
            <a:pPr lvl="0"/>
            <a:r>
              <a:rPr lang="en-CA" sz="2000" b="1" dirty="0" smtClean="0">
                <a:solidFill>
                  <a:srgbClr val="083643"/>
                </a:solidFill>
                <a:latin typeface="Arial" panose="020B0604020202020204" pitchFamily="34" charset="0"/>
                <a:cs typeface="Arial" panose="020B0604020202020204" pitchFamily="34" charset="0"/>
              </a:rPr>
              <a:t>Urbanization</a:t>
            </a:r>
          </a:p>
          <a:p>
            <a:pPr marL="342900" lvl="0" indent="-342900">
              <a:buFont typeface="Arial" panose="020B0604020202020204" pitchFamily="34" charset="0"/>
              <a:buChar char="•"/>
            </a:pPr>
            <a:r>
              <a:rPr lang="en-CA" sz="2000" dirty="0" smtClean="0">
                <a:solidFill>
                  <a:srgbClr val="083643"/>
                </a:solidFill>
                <a:latin typeface="Arial" panose="020B0604020202020204" pitchFamily="34" charset="0"/>
                <a:cs typeface="Arial" panose="020B0604020202020204" pitchFamily="34" charset="0"/>
              </a:rPr>
              <a:t>Move from </a:t>
            </a:r>
            <a:r>
              <a:rPr lang="en-CA" sz="2000" dirty="0">
                <a:solidFill>
                  <a:srgbClr val="083643"/>
                </a:solidFill>
                <a:latin typeface="Arial" panose="020B0604020202020204" pitchFamily="34" charset="0"/>
                <a:cs typeface="Arial" panose="020B0604020202020204" pitchFamily="34" charset="0"/>
              </a:rPr>
              <a:t>the countryside to </a:t>
            </a:r>
            <a:r>
              <a:rPr lang="en-CA" sz="2000" dirty="0" smtClean="0">
                <a:solidFill>
                  <a:srgbClr val="083643"/>
                </a:solidFill>
                <a:latin typeface="Arial" panose="020B0604020202020204" pitchFamily="34" charset="0"/>
                <a:cs typeface="Arial" panose="020B0604020202020204" pitchFamily="34" charset="0"/>
              </a:rPr>
              <a:t>cities</a:t>
            </a:r>
          </a:p>
          <a:p>
            <a:pPr marL="342900" lvl="0" indent="-342900">
              <a:buFont typeface="Arial" panose="020B0604020202020204" pitchFamily="34" charset="0"/>
              <a:buChar char="•"/>
            </a:pPr>
            <a:r>
              <a:rPr lang="en-CA" sz="2000" dirty="0" smtClean="0">
                <a:solidFill>
                  <a:srgbClr val="083643"/>
                </a:solidFill>
                <a:latin typeface="Arial" panose="020B0604020202020204" pitchFamily="34" charset="0"/>
                <a:cs typeface="Arial" panose="020B0604020202020204" pitchFamily="34" charset="0"/>
              </a:rPr>
              <a:t>Eliminates </a:t>
            </a:r>
            <a:r>
              <a:rPr lang="en-CA" sz="2000" dirty="0">
                <a:solidFill>
                  <a:srgbClr val="083643"/>
                </a:solidFill>
                <a:latin typeface="Arial" panose="020B0604020202020204" pitchFamily="34" charset="0"/>
                <a:cs typeface="Arial" panose="020B0604020202020204" pitchFamily="34" charset="0"/>
              </a:rPr>
              <a:t>need for </a:t>
            </a:r>
            <a:r>
              <a:rPr lang="en-CA" sz="2000" dirty="0" smtClean="0">
                <a:solidFill>
                  <a:srgbClr val="083643"/>
                </a:solidFill>
                <a:latin typeface="Arial" panose="020B0604020202020204" pitchFamily="34" charset="0"/>
                <a:cs typeface="Arial" panose="020B0604020202020204" pitchFamily="34" charset="0"/>
              </a:rPr>
              <a:t>big families to </a:t>
            </a:r>
            <a:r>
              <a:rPr lang="en-CA" sz="2000" dirty="0">
                <a:solidFill>
                  <a:srgbClr val="083643"/>
                </a:solidFill>
                <a:latin typeface="Arial" panose="020B0604020202020204" pitchFamily="34" charset="0"/>
                <a:cs typeface="Arial" panose="020B0604020202020204" pitchFamily="34" charset="0"/>
              </a:rPr>
              <a:t>help with farm </a:t>
            </a:r>
            <a:r>
              <a:rPr lang="en-CA" sz="2000" dirty="0" smtClean="0">
                <a:solidFill>
                  <a:srgbClr val="083643"/>
                </a:solidFill>
                <a:latin typeface="Arial" panose="020B0604020202020204" pitchFamily="34" charset="0"/>
                <a:cs typeface="Arial" panose="020B0604020202020204" pitchFamily="34" charset="0"/>
              </a:rPr>
              <a:t>work</a:t>
            </a:r>
            <a:endParaRPr lang="en-CA" sz="2000" dirty="0">
              <a:solidFill>
                <a:srgbClr val="083643"/>
              </a:solidFill>
              <a:latin typeface="Arial" panose="020B0604020202020204" pitchFamily="34" charset="0"/>
              <a:cs typeface="Arial" panose="020B0604020202020204" pitchFamily="34" charset="0"/>
            </a:endParaRPr>
          </a:p>
          <a:p>
            <a:pPr lvl="0"/>
            <a:endParaRPr lang="en-CA" sz="2000" b="1" dirty="0" smtClean="0">
              <a:solidFill>
                <a:srgbClr val="083643"/>
              </a:solidFill>
              <a:latin typeface="Arial" panose="020B0604020202020204" pitchFamily="34" charset="0"/>
              <a:cs typeface="Arial" panose="020B0604020202020204" pitchFamily="34" charset="0"/>
            </a:endParaRPr>
          </a:p>
          <a:p>
            <a:pPr lvl="0"/>
            <a:r>
              <a:rPr lang="en-CA" sz="2000" b="1" dirty="0" smtClean="0">
                <a:solidFill>
                  <a:srgbClr val="083643"/>
                </a:solidFill>
                <a:latin typeface="Arial" panose="020B0604020202020204" pitchFamily="34" charset="0"/>
                <a:cs typeface="Arial" panose="020B0604020202020204" pitchFamily="34" charset="0"/>
              </a:rPr>
              <a:t>Education of women</a:t>
            </a:r>
            <a:endParaRPr lang="en-CA" sz="2000" dirty="0" smtClean="0">
              <a:solidFill>
                <a:srgbClr val="083643"/>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CA" sz="2000" dirty="0" smtClean="0">
                <a:solidFill>
                  <a:srgbClr val="083643"/>
                </a:solidFill>
                <a:latin typeface="Arial" panose="020B0604020202020204" pitchFamily="34" charset="0"/>
                <a:cs typeface="Arial" panose="020B0604020202020204" pitchFamily="34" charset="0"/>
              </a:rPr>
              <a:t>Formal </a:t>
            </a:r>
            <a:r>
              <a:rPr lang="en-CA" sz="2000" dirty="0">
                <a:solidFill>
                  <a:srgbClr val="083643"/>
                </a:solidFill>
                <a:latin typeface="Arial" panose="020B0604020202020204" pitchFamily="34" charset="0"/>
                <a:cs typeface="Arial" panose="020B0604020202020204" pitchFamily="34" charset="0"/>
              </a:rPr>
              <a:t>education </a:t>
            </a:r>
            <a:r>
              <a:rPr lang="en-CA" sz="2000" dirty="0" smtClean="0">
                <a:solidFill>
                  <a:srgbClr val="083643"/>
                </a:solidFill>
                <a:latin typeface="Arial" panose="020B0604020202020204" pitchFamily="34" charset="0"/>
                <a:cs typeface="Arial" panose="020B0604020202020204" pitchFamily="34" charset="0"/>
              </a:rPr>
              <a:t>= jobs </a:t>
            </a:r>
            <a:r>
              <a:rPr lang="en-CA" sz="2000" dirty="0">
                <a:solidFill>
                  <a:srgbClr val="083643"/>
                </a:solidFill>
                <a:latin typeface="Arial" panose="020B0604020202020204" pitchFamily="34" charset="0"/>
                <a:cs typeface="Arial" panose="020B0604020202020204" pitchFamily="34" charset="0"/>
              </a:rPr>
              <a:t>outside the </a:t>
            </a:r>
            <a:r>
              <a:rPr lang="en-CA" sz="2000" dirty="0" smtClean="0">
                <a:solidFill>
                  <a:srgbClr val="083643"/>
                </a:solidFill>
                <a:latin typeface="Arial" panose="020B0604020202020204" pitchFamily="34" charset="0"/>
                <a:cs typeface="Arial" panose="020B0604020202020204" pitchFamily="34" charset="0"/>
              </a:rPr>
              <a:t>home</a:t>
            </a:r>
          </a:p>
          <a:p>
            <a:pPr marL="342900" lvl="0" indent="-342900">
              <a:buFont typeface="Arial" panose="020B0604020202020204" pitchFamily="34" charset="0"/>
              <a:buChar char="•"/>
            </a:pPr>
            <a:r>
              <a:rPr lang="en-CA" sz="2000" dirty="0" smtClean="0">
                <a:solidFill>
                  <a:srgbClr val="083643"/>
                </a:solidFill>
                <a:latin typeface="Arial" panose="020B0604020202020204" pitchFamily="34" charset="0"/>
                <a:cs typeface="Arial" panose="020B0604020202020204" pitchFamily="34" charset="0"/>
              </a:rPr>
              <a:t>Large families less practical</a:t>
            </a:r>
            <a:endParaRPr lang="en-CA" sz="2000" dirty="0">
              <a:solidFill>
                <a:srgbClr val="083643"/>
              </a:solidFill>
              <a:latin typeface="Arial" panose="020B0604020202020204" pitchFamily="34" charset="0"/>
              <a:cs typeface="Arial" panose="020B0604020202020204" pitchFamily="34" charset="0"/>
            </a:endParaRPr>
          </a:p>
          <a:p>
            <a:pPr lvl="0"/>
            <a:endParaRPr lang="en-CA" sz="2000" b="1" dirty="0" smtClean="0">
              <a:solidFill>
                <a:srgbClr val="083643"/>
              </a:solidFill>
              <a:latin typeface="Arial" panose="020B0604020202020204" pitchFamily="34" charset="0"/>
              <a:cs typeface="Arial" panose="020B0604020202020204" pitchFamily="34" charset="0"/>
            </a:endParaRPr>
          </a:p>
          <a:p>
            <a:pPr lvl="0"/>
            <a:r>
              <a:rPr lang="en-CA" sz="2000" b="1" dirty="0" smtClean="0">
                <a:solidFill>
                  <a:srgbClr val="083643"/>
                </a:solidFill>
                <a:latin typeface="Arial" panose="020B0604020202020204" pitchFamily="34" charset="0"/>
                <a:cs typeface="Arial" panose="020B0604020202020204" pitchFamily="34" charset="0"/>
              </a:rPr>
              <a:t>Family </a:t>
            </a:r>
            <a:r>
              <a:rPr lang="en-CA" sz="2000" b="1" dirty="0">
                <a:solidFill>
                  <a:srgbClr val="083643"/>
                </a:solidFill>
                <a:latin typeface="Arial" panose="020B0604020202020204" pitchFamily="34" charset="0"/>
                <a:cs typeface="Arial" panose="020B0604020202020204" pitchFamily="34" charset="0"/>
              </a:rPr>
              <a:t>planning </a:t>
            </a:r>
            <a:r>
              <a:rPr lang="en-CA" sz="2000" b="1" dirty="0" smtClean="0">
                <a:solidFill>
                  <a:srgbClr val="083643"/>
                </a:solidFill>
                <a:latin typeface="Arial" panose="020B0604020202020204" pitchFamily="34" charset="0"/>
                <a:cs typeface="Arial" panose="020B0604020202020204" pitchFamily="34" charset="0"/>
              </a:rPr>
              <a:t>policies</a:t>
            </a:r>
            <a:endParaRPr lang="en-CA" sz="2000" dirty="0" smtClean="0">
              <a:solidFill>
                <a:srgbClr val="083643"/>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CA" sz="2000" dirty="0" smtClean="0">
                <a:solidFill>
                  <a:srgbClr val="083643"/>
                </a:solidFill>
                <a:latin typeface="Arial" panose="020B0604020202020204" pitchFamily="34" charset="0"/>
                <a:cs typeface="Arial" panose="020B0604020202020204" pitchFamily="34" charset="0"/>
              </a:rPr>
              <a:t>Government encouraged couples to have smaller families starting in early 1970s</a:t>
            </a:r>
            <a:endParaRPr lang="en-US" dirty="0">
              <a:solidFill>
                <a:srgbClr val="08364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62060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B1E001"/>
                </a:solidFill>
              </a:rPr>
              <a:t>CHINA’S ONE-CHILD POLICY</a:t>
            </a:r>
            <a:endParaRPr lang="en-US" dirty="0"/>
          </a:p>
        </p:txBody>
      </p:sp>
      <p:sp>
        <p:nvSpPr>
          <p:cNvPr id="3" name="Content Placeholder 2"/>
          <p:cNvSpPr>
            <a:spLocks noGrp="1"/>
          </p:cNvSpPr>
          <p:nvPr>
            <p:ph idx="1"/>
          </p:nvPr>
        </p:nvSpPr>
        <p:spPr/>
        <p:txBody>
          <a:bodyPr/>
          <a:lstStyle/>
          <a:p>
            <a:pPr marL="0" indent="0">
              <a:buNone/>
            </a:pPr>
            <a:r>
              <a:rPr lang="en-US" sz="2800" b="1" dirty="0" smtClean="0"/>
              <a:t>Propaganda</a:t>
            </a:r>
          </a:p>
          <a:p>
            <a:pPr marL="0" indent="0">
              <a:buNone/>
            </a:pPr>
            <a:r>
              <a:rPr lang="en-US" dirty="0" smtClean="0"/>
              <a:t>The Chinese government put considerable effort into promoting the ideal of the one-child nuclear family, which now has become the norm.</a:t>
            </a:r>
          </a:p>
          <a:p>
            <a:pPr marL="0" indent="0">
              <a:buNone/>
            </a:pPr>
            <a:endParaRPr lang="en-US" dirty="0" smtClean="0"/>
          </a:p>
          <a:p>
            <a:pPr marL="0" indent="0">
              <a:buNone/>
            </a:pPr>
            <a:r>
              <a:rPr lang="en-US" dirty="0" smtClean="0"/>
              <a:t>View the propaganda posters (next slides) and as a class, discuss the following:</a:t>
            </a:r>
          </a:p>
          <a:p>
            <a:r>
              <a:rPr lang="en-US" dirty="0" smtClean="0"/>
              <a:t>What message are the posters trying to convey?</a:t>
            </a:r>
          </a:p>
          <a:p>
            <a:r>
              <a:rPr lang="en-US" dirty="0" smtClean="0"/>
              <a:t>Who is the propaganda trying to convince?</a:t>
            </a:r>
          </a:p>
          <a:p>
            <a:r>
              <a:rPr lang="en-US" dirty="0"/>
              <a:t>What techniques are they using to convince Chinese people that the One-child Policy is a good thing?</a:t>
            </a:r>
          </a:p>
          <a:p>
            <a:endParaRPr lang="en-US" dirty="0"/>
          </a:p>
        </p:txBody>
      </p:sp>
    </p:spTree>
    <p:extLst>
      <p:ext uri="{BB962C8B-B14F-4D97-AF65-F5344CB8AC3E}">
        <p14:creationId xmlns:p14="http://schemas.microsoft.com/office/powerpoint/2010/main" val="5835808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solidFill>
                  <a:srgbClr val="B1E001"/>
                </a:solidFill>
              </a:rPr>
              <a:t>CHINA’S ONE-CHILD POLICY</a:t>
            </a:r>
            <a:endParaRPr lang="en-US" dirty="0"/>
          </a:p>
        </p:txBody>
      </p:sp>
      <p:sp>
        <p:nvSpPr>
          <p:cNvPr id="5" name="Content Placeholder 4"/>
          <p:cNvSpPr>
            <a:spLocks noGrp="1"/>
          </p:cNvSpPr>
          <p:nvPr>
            <p:ph sz="half" idx="2"/>
          </p:nvPr>
        </p:nvSpPr>
        <p:spPr>
          <a:xfrm>
            <a:off x="5854700" y="1085875"/>
            <a:ext cx="2554562" cy="3206725"/>
          </a:xfrm>
        </p:spPr>
        <p:txBody>
          <a:bodyPr/>
          <a:lstStyle/>
          <a:p>
            <a:pPr marL="0" indent="0">
              <a:buNone/>
            </a:pPr>
            <a:r>
              <a:rPr lang="en-US" dirty="0" smtClean="0"/>
              <a:t>“Practice birth control for the revolution” (1972)</a:t>
            </a:r>
            <a:endParaRPr lang="en-US" dirty="0"/>
          </a:p>
        </p:txBody>
      </p:sp>
      <p:sp>
        <p:nvSpPr>
          <p:cNvPr id="6" name="Picture Placeholder 5"/>
          <p:cNvSpPr>
            <a:spLocks noGrp="1"/>
          </p:cNvSpPr>
          <p:nvPr>
            <p:ph type="pic" sz="quarter" idx="13"/>
          </p:nvPr>
        </p:nvSpPr>
        <p:spPr>
          <a:xfrm>
            <a:off x="1154062" y="3448700"/>
            <a:ext cx="3550786" cy="734745"/>
          </a:xfrm>
        </p:spPr>
      </p:sp>
      <p:pic>
        <p:nvPicPr>
          <p:cNvPr id="3" name="Picture 2" descr="Practice birth control for the revolution"/>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38655" y="1124353"/>
            <a:ext cx="5181600" cy="3582035"/>
          </a:xfrm>
          <a:prstGeom prst="rect">
            <a:avLst/>
          </a:prstGeom>
          <a:noFill/>
          <a:ln>
            <a:noFill/>
          </a:ln>
        </p:spPr>
      </p:pic>
      <p:sp>
        <p:nvSpPr>
          <p:cNvPr id="7" name="Rectangle 6"/>
          <p:cNvSpPr/>
          <p:nvPr/>
        </p:nvSpPr>
        <p:spPr>
          <a:xfrm>
            <a:off x="338656" y="5122032"/>
            <a:ext cx="5516044" cy="1200329"/>
          </a:xfrm>
          <a:prstGeom prst="rect">
            <a:avLst/>
          </a:prstGeom>
        </p:spPr>
        <p:txBody>
          <a:bodyPr wrap="square">
            <a:spAutoFit/>
          </a:bodyPr>
          <a:lstStyle/>
          <a:p>
            <a:r>
              <a:rPr lang="en-US" dirty="0" smtClean="0">
                <a:latin typeface="Calibri" panose="020F0502020204030204" pitchFamily="34" charset="0"/>
                <a:cs typeface="Arial" panose="020B0604020202020204" pitchFamily="34" charset="0"/>
              </a:rPr>
              <a:t>Designer: Revolutionary </a:t>
            </a:r>
            <a:r>
              <a:rPr lang="en-US" dirty="0">
                <a:latin typeface="Calibri" panose="020F0502020204030204" pitchFamily="34" charset="0"/>
                <a:cs typeface="Arial" panose="020B0604020202020204" pitchFamily="34" charset="0"/>
              </a:rPr>
              <a:t>Committee of Shanghai Municipal Health </a:t>
            </a:r>
            <a:r>
              <a:rPr lang="en-US" dirty="0" smtClean="0">
                <a:latin typeface="Calibri" panose="020F0502020204030204" pitchFamily="34" charset="0"/>
                <a:cs typeface="Arial" panose="020B0604020202020204" pitchFamily="34" charset="0"/>
              </a:rPr>
              <a:t>Office, May 1972</a:t>
            </a:r>
          </a:p>
          <a:p>
            <a:r>
              <a:rPr lang="en-US" dirty="0" smtClean="0">
                <a:latin typeface="Calibri" panose="020F0502020204030204" pitchFamily="34" charset="0"/>
                <a:cs typeface="Arial" panose="020B0604020202020204" pitchFamily="34" charset="0"/>
              </a:rPr>
              <a:t>(www.chineseposters.net)</a:t>
            </a:r>
            <a:r>
              <a:rPr lang="en-US" dirty="0"/>
              <a:t/>
            </a:r>
            <a:br>
              <a:rPr lang="en-US" dirty="0"/>
            </a:br>
            <a:endParaRPr lang="en-CA" dirty="0"/>
          </a:p>
        </p:txBody>
      </p:sp>
    </p:spTree>
    <p:extLst>
      <p:ext uri="{BB962C8B-B14F-4D97-AF65-F5344CB8AC3E}">
        <p14:creationId xmlns:p14="http://schemas.microsoft.com/office/powerpoint/2010/main" val="17723054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B1E001"/>
                </a:solidFill>
              </a:rPr>
              <a:t>CHINA’S ONE-CHILD POLICY</a:t>
            </a:r>
            <a:endParaRPr lang="en-US" dirty="0"/>
          </a:p>
        </p:txBody>
      </p:sp>
      <p:sp>
        <p:nvSpPr>
          <p:cNvPr id="3" name="Content Placeholder 2"/>
          <p:cNvSpPr>
            <a:spLocks noGrp="1"/>
          </p:cNvSpPr>
          <p:nvPr>
            <p:ph sz="half" idx="2"/>
          </p:nvPr>
        </p:nvSpPr>
        <p:spPr/>
        <p:txBody>
          <a:bodyPr/>
          <a:lstStyle/>
          <a:p>
            <a:pPr marL="0" indent="0">
              <a:buNone/>
            </a:pPr>
            <a:r>
              <a:rPr lang="en-US" dirty="0" smtClean="0"/>
              <a:t>“Children born under planned parenthood are strong” (1978)</a:t>
            </a:r>
          </a:p>
          <a:p>
            <a:pPr marL="0" indent="0">
              <a:buNone/>
            </a:pPr>
            <a:endParaRPr lang="en-US" dirty="0"/>
          </a:p>
          <a:p>
            <a:pPr marL="0" indent="0">
              <a:buNone/>
            </a:pPr>
            <a:endParaRPr lang="en-US" dirty="0"/>
          </a:p>
          <a:p>
            <a:pPr marL="0" indent="0">
              <a:buNone/>
            </a:pPr>
            <a:r>
              <a:rPr lang="en-US" sz="1800" dirty="0">
                <a:solidFill>
                  <a:schemeClr val="tx1"/>
                </a:solidFill>
                <a:latin typeface="Calibri" panose="020F0502020204030204" pitchFamily="34" charset="0"/>
                <a:cs typeface="Arial" panose="020B0604020202020204" pitchFamily="34" charset="0"/>
              </a:rPr>
              <a:t>Designer: </a:t>
            </a:r>
            <a:r>
              <a:rPr lang="en-US" sz="1800" u="sng" dirty="0">
                <a:solidFill>
                  <a:schemeClr val="tx1"/>
                </a:solidFill>
                <a:latin typeface="Calibri" panose="020F0502020204030204" pitchFamily="34" charset="0"/>
                <a:cs typeface="Arial" panose="020B0604020202020204" pitchFamily="34" charset="0"/>
                <a:hlinkClick r:id="rId3"/>
              </a:rPr>
              <a:t>Li </a:t>
            </a:r>
            <a:r>
              <a:rPr lang="en-US" sz="1800" u="sng" dirty="0" err="1">
                <a:solidFill>
                  <a:schemeClr val="tx1"/>
                </a:solidFill>
                <a:latin typeface="Calibri" panose="020F0502020204030204" pitchFamily="34" charset="0"/>
                <a:cs typeface="Arial" panose="020B0604020202020204" pitchFamily="34" charset="0"/>
                <a:hlinkClick r:id="rId3"/>
              </a:rPr>
              <a:t>Mubai</a:t>
            </a:r>
            <a:r>
              <a:rPr lang="en-US" sz="1800" u="sng" dirty="0">
                <a:solidFill>
                  <a:schemeClr val="tx1"/>
                </a:solidFill>
                <a:latin typeface="Calibri" panose="020F0502020204030204" pitchFamily="34" charset="0"/>
                <a:cs typeface="Arial" panose="020B0604020202020204" pitchFamily="34" charset="0"/>
                <a:hlinkClick r:id="rId3"/>
              </a:rPr>
              <a:t> (</a:t>
            </a:r>
            <a:r>
              <a:rPr lang="en-US" sz="1800" u="sng" dirty="0" err="1">
                <a:solidFill>
                  <a:schemeClr val="tx1"/>
                </a:solidFill>
                <a:latin typeface="Calibri" panose="020F0502020204030204" pitchFamily="34" charset="0"/>
                <a:cs typeface="Arial" panose="020B0604020202020204" pitchFamily="34" charset="0"/>
                <a:hlinkClick r:id="rId3"/>
              </a:rPr>
              <a:t>李慕百</a:t>
            </a:r>
            <a:r>
              <a:rPr lang="en-US" sz="1800" dirty="0">
                <a:solidFill>
                  <a:schemeClr val="tx1"/>
                </a:solidFill>
                <a:latin typeface="Calibri" panose="020F0502020204030204" pitchFamily="34" charset="0"/>
                <a:cs typeface="Arial" panose="020B0604020202020204" pitchFamily="34" charset="0"/>
              </a:rPr>
              <a:t>)</a:t>
            </a:r>
            <a:br>
              <a:rPr lang="en-US" sz="1800" dirty="0">
                <a:solidFill>
                  <a:schemeClr val="tx1"/>
                </a:solidFill>
                <a:latin typeface="Calibri" panose="020F0502020204030204" pitchFamily="34" charset="0"/>
                <a:cs typeface="Arial" panose="020B0604020202020204" pitchFamily="34" charset="0"/>
              </a:rPr>
            </a:br>
            <a:r>
              <a:rPr lang="en-US" sz="1800" dirty="0" smtClean="0">
                <a:solidFill>
                  <a:schemeClr val="tx1"/>
                </a:solidFill>
                <a:latin typeface="Calibri" panose="020F0502020204030204" pitchFamily="34" charset="0"/>
                <a:cs typeface="Arial" panose="020B0604020202020204" pitchFamily="34" charset="0"/>
              </a:rPr>
              <a:t>April 1978</a:t>
            </a:r>
          </a:p>
          <a:p>
            <a:pPr marL="0" indent="0">
              <a:buNone/>
            </a:pPr>
            <a:r>
              <a:rPr lang="en-US" sz="1800" dirty="0" smtClean="0">
                <a:solidFill>
                  <a:schemeClr val="tx1"/>
                </a:solidFill>
                <a:latin typeface="Calibri" panose="020F0502020204030204" pitchFamily="34" charset="0"/>
                <a:cs typeface="Arial" panose="020B0604020202020204" pitchFamily="34" charset="0"/>
              </a:rPr>
              <a:t>(www.chineseposters.net)</a:t>
            </a:r>
            <a:endParaRPr lang="en-US" sz="1800" dirty="0">
              <a:latin typeface="Calibri" panose="020F0502020204030204" pitchFamily="34" charset="0"/>
              <a:cs typeface="Arial" panose="020B0604020202020204" pitchFamily="34" charset="0"/>
            </a:endParaRPr>
          </a:p>
        </p:txBody>
      </p:sp>
      <p:pic>
        <p:nvPicPr>
          <p:cNvPr id="5" name="Picture Placeholder 4"/>
          <p:cNvPicPr>
            <a:picLocks noGrp="1" noChangeAspect="1"/>
          </p:cNvPicPr>
          <p:nvPr>
            <p:ph type="pic" sz="quarter" idx="13"/>
          </p:nvPr>
        </p:nvPicPr>
        <p:blipFill>
          <a:blip r:embed="rId4" cstate="email">
            <a:extLst>
              <a:ext uri="{28A0092B-C50C-407E-A947-70E740481C1C}">
                <a14:useLocalDpi xmlns:a14="http://schemas.microsoft.com/office/drawing/2010/main" val="0"/>
              </a:ext>
            </a:extLst>
          </a:blip>
          <a:srcRect t="4754" b="4754"/>
          <a:stretch>
            <a:fillRect/>
          </a:stretch>
        </p:blipFill>
        <p:spPr>
          <a:prstGeom prst="rect">
            <a:avLst/>
          </a:prstGeom>
        </p:spPr>
      </p:pic>
    </p:spTree>
    <p:extLst>
      <p:ext uri="{BB962C8B-B14F-4D97-AF65-F5344CB8AC3E}">
        <p14:creationId xmlns:p14="http://schemas.microsoft.com/office/powerpoint/2010/main" val="28933434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solidFill>
                  <a:srgbClr val="B1E001"/>
                </a:solidFill>
              </a:rPr>
              <a:t>CHINA’S ONE-CHILD POLICY</a:t>
            </a:r>
            <a:endParaRPr lang="en-US" dirty="0"/>
          </a:p>
        </p:txBody>
      </p:sp>
      <p:sp>
        <p:nvSpPr>
          <p:cNvPr id="9" name="Content Placeholder 8"/>
          <p:cNvSpPr>
            <a:spLocks noGrp="1"/>
          </p:cNvSpPr>
          <p:nvPr>
            <p:ph sz="half" idx="2"/>
          </p:nvPr>
        </p:nvSpPr>
        <p:spPr>
          <a:xfrm>
            <a:off x="5940457" y="1085875"/>
            <a:ext cx="2829202" cy="3054325"/>
          </a:xfrm>
        </p:spPr>
        <p:txBody>
          <a:bodyPr/>
          <a:lstStyle/>
          <a:p>
            <a:pPr marL="0" indent="0">
              <a:buNone/>
            </a:pPr>
            <a:r>
              <a:rPr lang="en-US" dirty="0" smtClean="0"/>
              <a:t>“Do a good job in family planning to promote economic development” (1986)</a:t>
            </a:r>
            <a:endParaRPr lang="en-US" dirty="0"/>
          </a:p>
        </p:txBody>
      </p:sp>
      <p:sp>
        <p:nvSpPr>
          <p:cNvPr id="10" name="Picture Placeholder 9"/>
          <p:cNvSpPr>
            <a:spLocks noGrp="1"/>
          </p:cNvSpPr>
          <p:nvPr>
            <p:ph type="pic" sz="quarter" idx="13"/>
          </p:nvPr>
        </p:nvSpPr>
        <p:spPr>
          <a:xfrm>
            <a:off x="762000" y="1577759"/>
            <a:ext cx="4533900" cy="1849276"/>
          </a:xfrm>
        </p:spPr>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39721" y="1085875"/>
            <a:ext cx="5178458" cy="3658380"/>
          </a:xfrm>
          <a:prstGeom prst="rect">
            <a:avLst/>
          </a:prstGeom>
        </p:spPr>
      </p:pic>
      <p:sp>
        <p:nvSpPr>
          <p:cNvPr id="2" name="Rectangle 1"/>
          <p:cNvSpPr/>
          <p:nvPr/>
        </p:nvSpPr>
        <p:spPr>
          <a:xfrm>
            <a:off x="439721" y="5121864"/>
            <a:ext cx="5178458" cy="646331"/>
          </a:xfrm>
          <a:prstGeom prst="rect">
            <a:avLst/>
          </a:prstGeom>
        </p:spPr>
        <p:txBody>
          <a:bodyPr wrap="square">
            <a:spAutoFit/>
          </a:bodyPr>
          <a:lstStyle/>
          <a:p>
            <a:r>
              <a:rPr lang="en-US" dirty="0">
                <a:latin typeface="Calibri" panose="020F0502020204030204" pitchFamily="34" charset="0"/>
                <a:cs typeface="Arial" panose="020B0604020202020204" pitchFamily="34" charset="0"/>
              </a:rPr>
              <a:t>Designer: </a:t>
            </a:r>
            <a:r>
              <a:rPr lang="en-US" u="sng" dirty="0">
                <a:latin typeface="Calibri" panose="020F0502020204030204" pitchFamily="34" charset="0"/>
                <a:cs typeface="Arial" panose="020B0604020202020204" pitchFamily="34" charset="0"/>
                <a:hlinkClick r:id="rId4"/>
              </a:rPr>
              <a:t>Zhang </a:t>
            </a:r>
            <a:r>
              <a:rPr lang="en-US" u="sng" dirty="0" err="1">
                <a:latin typeface="Calibri" panose="020F0502020204030204" pitchFamily="34" charset="0"/>
                <a:cs typeface="Arial" panose="020B0604020202020204" pitchFamily="34" charset="0"/>
                <a:hlinkClick r:id="rId4"/>
              </a:rPr>
              <a:t>Zhenhua</a:t>
            </a:r>
            <a:r>
              <a:rPr lang="en-US" u="sng" dirty="0">
                <a:latin typeface="Calibri" panose="020F0502020204030204" pitchFamily="34" charset="0"/>
                <a:cs typeface="Arial" panose="020B0604020202020204" pitchFamily="34" charset="0"/>
                <a:hlinkClick r:id="rId4"/>
              </a:rPr>
              <a:t> (</a:t>
            </a:r>
            <a:r>
              <a:rPr lang="en-US" u="sng" dirty="0" err="1">
                <a:latin typeface="Calibri" panose="020F0502020204030204" pitchFamily="34" charset="0"/>
                <a:cs typeface="Arial" panose="020B0604020202020204" pitchFamily="34" charset="0"/>
                <a:hlinkClick r:id="rId4"/>
              </a:rPr>
              <a:t>张振华</a:t>
            </a:r>
            <a:r>
              <a:rPr lang="en-US" u="sng" dirty="0">
                <a:latin typeface="Calibri" panose="020F0502020204030204" pitchFamily="34" charset="0"/>
                <a:cs typeface="Arial" panose="020B0604020202020204" pitchFamily="34" charset="0"/>
                <a:hlinkClick r:id="rId4"/>
              </a:rPr>
              <a:t>)</a:t>
            </a:r>
            <a:r>
              <a:rPr lang="en-US" dirty="0">
                <a:latin typeface="Calibri" panose="020F0502020204030204" pitchFamily="34" charset="0"/>
                <a:cs typeface="Arial" panose="020B0604020202020204" pitchFamily="34" charset="0"/>
              </a:rPr>
              <a:t/>
            </a:r>
            <a:br>
              <a:rPr lang="en-US" dirty="0">
                <a:latin typeface="Calibri" panose="020F0502020204030204" pitchFamily="34" charset="0"/>
                <a:cs typeface="Arial" panose="020B0604020202020204" pitchFamily="34" charset="0"/>
              </a:rPr>
            </a:br>
            <a:r>
              <a:rPr lang="en-US" dirty="0" smtClean="0">
                <a:latin typeface="Calibri" panose="020F0502020204030204" pitchFamily="34" charset="0"/>
                <a:cs typeface="Arial" panose="020B0604020202020204" pitchFamily="34" charset="0"/>
              </a:rPr>
              <a:t>April 1986 (www.chineseposters.net)</a:t>
            </a:r>
            <a:endParaRPr lang="en-CA" dirty="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360885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solidFill>
                  <a:srgbClr val="B1E001"/>
                </a:solidFill>
              </a:rPr>
              <a:t>CHINA’S ONE-CHILD POLICY</a:t>
            </a:r>
            <a:endParaRPr lang="en-US" dirty="0">
              <a:solidFill>
                <a:srgbClr val="B1E001"/>
              </a:solidFill>
            </a:endParaRPr>
          </a:p>
        </p:txBody>
      </p:sp>
      <p:sp>
        <p:nvSpPr>
          <p:cNvPr id="9" name="Content Placeholder 8"/>
          <p:cNvSpPr>
            <a:spLocks noGrp="1"/>
          </p:cNvSpPr>
          <p:nvPr>
            <p:ph sz="half" idx="2"/>
          </p:nvPr>
        </p:nvSpPr>
        <p:spPr>
          <a:xfrm>
            <a:off x="6791334" y="1085875"/>
            <a:ext cx="1514465" cy="4375126"/>
          </a:xfrm>
        </p:spPr>
        <p:txBody>
          <a:bodyPr>
            <a:normAutofit/>
          </a:bodyPr>
          <a:lstStyle/>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r>
              <a:rPr lang="en-US" sz="2000" dirty="0" smtClean="0"/>
              <a:t>Modern-day propaganda</a:t>
            </a:r>
            <a:endParaRPr lang="en-US" sz="2000" dirty="0"/>
          </a:p>
        </p:txBody>
      </p:sp>
      <p:sp>
        <p:nvSpPr>
          <p:cNvPr id="10" name="Picture Placeholder 9"/>
          <p:cNvSpPr>
            <a:spLocks noGrp="1"/>
          </p:cNvSpPr>
          <p:nvPr>
            <p:ph type="pic" sz="quarter" idx="13"/>
          </p:nvPr>
        </p:nvSpPr>
        <p:spPr>
          <a:xfrm>
            <a:off x="762000" y="1085850"/>
            <a:ext cx="3550786" cy="4375151"/>
          </a:xfrm>
        </p:spPr>
      </p:sp>
      <p:pic>
        <p:nvPicPr>
          <p:cNvPr id="7" name="Picture 6"/>
          <p:cNvPicPr>
            <a:picLocks noChangeAspect="1"/>
          </p:cNvPicPr>
          <p:nvPr/>
        </p:nvPicPr>
        <p:blipFill>
          <a:blip r:embed="rId3"/>
          <a:stretch>
            <a:fillRect/>
          </a:stretch>
        </p:blipFill>
        <p:spPr>
          <a:xfrm>
            <a:off x="762000" y="1087160"/>
            <a:ext cx="5633657" cy="4475439"/>
          </a:xfrm>
          <a:prstGeom prst="rect">
            <a:avLst/>
          </a:prstGeom>
        </p:spPr>
      </p:pic>
      <p:sp>
        <p:nvSpPr>
          <p:cNvPr id="8" name="TextBox 7"/>
          <p:cNvSpPr txBox="1"/>
          <p:nvPr/>
        </p:nvSpPr>
        <p:spPr>
          <a:xfrm>
            <a:off x="783172" y="5311155"/>
            <a:ext cx="2872755" cy="215444"/>
          </a:xfrm>
          <a:prstGeom prst="rect">
            <a:avLst/>
          </a:prstGeom>
          <a:noFill/>
        </p:spPr>
        <p:txBody>
          <a:bodyPr wrap="square" rtlCol="0">
            <a:spAutoFit/>
          </a:bodyPr>
          <a:lstStyle/>
          <a:p>
            <a:pPr lvl="0"/>
            <a:r>
              <a:rPr lang="en-US" sz="800" dirty="0">
                <a:latin typeface="Calibri"/>
                <a:cs typeface="Calibri"/>
              </a:rPr>
              <a:t>REUTERS/</a:t>
            </a:r>
            <a:r>
              <a:rPr lang="en-US" sz="800" dirty="0" err="1">
                <a:latin typeface="Calibri"/>
                <a:cs typeface="Calibri"/>
              </a:rPr>
              <a:t>Guang</a:t>
            </a:r>
            <a:r>
              <a:rPr lang="en-US" sz="800" dirty="0">
                <a:latin typeface="Calibri"/>
                <a:cs typeface="Calibri"/>
              </a:rPr>
              <a:t> </a:t>
            </a:r>
            <a:r>
              <a:rPr lang="en-US" sz="800" dirty="0" err="1">
                <a:latin typeface="Calibri"/>
                <a:cs typeface="Calibri"/>
              </a:rPr>
              <a:t>Niu</a:t>
            </a:r>
            <a:r>
              <a:rPr lang="en-US" sz="800" dirty="0">
                <a:latin typeface="Calibri"/>
                <a:cs typeface="Calibri"/>
              </a:rPr>
              <a:t> </a:t>
            </a:r>
            <a:endParaRPr lang="en-US" sz="800" dirty="0">
              <a:solidFill>
                <a:schemeClr val="bg1"/>
              </a:solidFill>
              <a:latin typeface="Calibri"/>
              <a:cs typeface="Calibri"/>
            </a:endParaRPr>
          </a:p>
        </p:txBody>
      </p:sp>
    </p:spTree>
    <p:extLst>
      <p:ext uri="{BB962C8B-B14F-4D97-AF65-F5344CB8AC3E}">
        <p14:creationId xmlns:p14="http://schemas.microsoft.com/office/powerpoint/2010/main" val="27277229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B1E001"/>
                </a:solidFill>
              </a:rPr>
              <a:t>CHINA’S ONE-CHILD POLICY</a:t>
            </a:r>
            <a:endParaRPr lang="en-US" dirty="0">
              <a:solidFill>
                <a:srgbClr val="B1E001"/>
              </a:solidFill>
            </a:endParaRPr>
          </a:p>
        </p:txBody>
      </p:sp>
      <p:sp>
        <p:nvSpPr>
          <p:cNvPr id="3" name="Rectangle 2"/>
          <p:cNvSpPr/>
          <p:nvPr/>
        </p:nvSpPr>
        <p:spPr>
          <a:xfrm>
            <a:off x="762000" y="1193800"/>
            <a:ext cx="7016496" cy="4191917"/>
          </a:xfrm>
          <a:prstGeom prst="rect">
            <a:avLst/>
          </a:prstGeom>
        </p:spPr>
        <p:txBody>
          <a:bodyPr wrap="square">
            <a:spAutoFit/>
          </a:bodyPr>
          <a:lstStyle/>
          <a:p>
            <a:pPr marL="68580" indent="0">
              <a:lnSpc>
                <a:spcPct val="160000"/>
              </a:lnSpc>
              <a:spcBef>
                <a:spcPts val="1200"/>
              </a:spcBef>
              <a:buNone/>
            </a:pPr>
            <a:r>
              <a:rPr lang="en-CA" sz="2400" b="1" dirty="0">
                <a:solidFill>
                  <a:srgbClr val="083643"/>
                </a:solidFill>
                <a:latin typeface="Arial" panose="020B0604020202020204" pitchFamily="34" charset="0"/>
                <a:cs typeface="Arial" panose="020B0604020202020204" pitchFamily="34" charset="0"/>
              </a:rPr>
              <a:t>Incentives for compliance</a:t>
            </a:r>
          </a:p>
          <a:p>
            <a:pPr marL="285750" indent="-285750">
              <a:lnSpc>
                <a:spcPct val="160000"/>
              </a:lnSpc>
              <a:spcBef>
                <a:spcPts val="1200"/>
              </a:spcBef>
              <a:buFont typeface="Arial" panose="020B0604020202020204" pitchFamily="34" charset="0"/>
              <a:buChar char="•"/>
            </a:pPr>
            <a:r>
              <a:rPr lang="en-CA" sz="2000" dirty="0">
                <a:solidFill>
                  <a:srgbClr val="083643"/>
                </a:solidFill>
                <a:latin typeface="Arial" panose="020B0604020202020204" pitchFamily="34" charset="0"/>
                <a:cs typeface="Arial" panose="020B0604020202020204" pitchFamily="34" charset="0"/>
              </a:rPr>
              <a:t>Monthly cash payments</a:t>
            </a:r>
          </a:p>
          <a:p>
            <a:pPr marL="285750" indent="-285750">
              <a:lnSpc>
                <a:spcPct val="160000"/>
              </a:lnSpc>
              <a:spcBef>
                <a:spcPts val="1200"/>
              </a:spcBef>
              <a:buFont typeface="Arial" panose="020B0604020202020204" pitchFamily="34" charset="0"/>
              <a:buChar char="•"/>
            </a:pPr>
            <a:r>
              <a:rPr lang="en-CA" sz="2000" dirty="0">
                <a:solidFill>
                  <a:srgbClr val="083643"/>
                </a:solidFill>
                <a:latin typeface="Arial" panose="020B0604020202020204" pitchFamily="34" charset="0"/>
                <a:cs typeface="Arial" panose="020B0604020202020204" pitchFamily="34" charset="0"/>
              </a:rPr>
              <a:t>Preference in housing allocations</a:t>
            </a:r>
          </a:p>
          <a:p>
            <a:pPr marL="285750" indent="-285750">
              <a:lnSpc>
                <a:spcPct val="160000"/>
              </a:lnSpc>
              <a:spcBef>
                <a:spcPts val="1200"/>
              </a:spcBef>
              <a:buFont typeface="Arial" panose="020B0604020202020204" pitchFamily="34" charset="0"/>
              <a:buChar char="•"/>
            </a:pPr>
            <a:r>
              <a:rPr lang="en-CA" sz="2000" dirty="0">
                <a:solidFill>
                  <a:srgbClr val="083643"/>
                </a:solidFill>
                <a:latin typeface="Arial" panose="020B0604020202020204" pitchFamily="34" charset="0"/>
                <a:cs typeface="Arial" panose="020B0604020202020204" pitchFamily="34" charset="0"/>
              </a:rPr>
              <a:t>Preference in job assignments</a:t>
            </a:r>
          </a:p>
          <a:p>
            <a:pPr marL="285750" indent="-285750">
              <a:lnSpc>
                <a:spcPct val="160000"/>
              </a:lnSpc>
              <a:spcBef>
                <a:spcPts val="1200"/>
              </a:spcBef>
              <a:buFont typeface="Arial" panose="020B0604020202020204" pitchFamily="34" charset="0"/>
              <a:buChar char="•"/>
            </a:pPr>
            <a:r>
              <a:rPr lang="en-CA" sz="2000" dirty="0">
                <a:solidFill>
                  <a:srgbClr val="083643"/>
                </a:solidFill>
                <a:latin typeface="Arial" panose="020B0604020202020204" pitchFamily="34" charset="0"/>
                <a:cs typeface="Arial" panose="020B0604020202020204" pitchFamily="34" charset="0"/>
              </a:rPr>
              <a:t>Free medical care</a:t>
            </a:r>
          </a:p>
          <a:p>
            <a:pPr marL="285750" indent="-285750">
              <a:lnSpc>
                <a:spcPct val="160000"/>
              </a:lnSpc>
              <a:spcBef>
                <a:spcPts val="1200"/>
              </a:spcBef>
              <a:buFont typeface="Arial" panose="020B0604020202020204" pitchFamily="34" charset="0"/>
              <a:buChar char="•"/>
            </a:pPr>
            <a:r>
              <a:rPr lang="en-CA" sz="2000" dirty="0">
                <a:solidFill>
                  <a:srgbClr val="083643"/>
                </a:solidFill>
                <a:latin typeface="Arial" panose="020B0604020202020204" pitchFamily="34" charset="0"/>
                <a:cs typeface="Arial" panose="020B0604020202020204" pitchFamily="34" charset="0"/>
              </a:rPr>
              <a:t>Free schooling, priority registration at preferred schools</a:t>
            </a:r>
          </a:p>
          <a:p>
            <a:endParaRPr lang="en-US" dirty="0"/>
          </a:p>
        </p:txBody>
      </p:sp>
    </p:spTree>
    <p:extLst>
      <p:ext uri="{BB962C8B-B14F-4D97-AF65-F5344CB8AC3E}">
        <p14:creationId xmlns:p14="http://schemas.microsoft.com/office/powerpoint/2010/main" val="8577017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B1E001"/>
                </a:solidFill>
              </a:rPr>
              <a:t>CHINA’S ONE-CHILD POLICY</a:t>
            </a:r>
            <a:endParaRPr lang="en-US" dirty="0"/>
          </a:p>
        </p:txBody>
      </p:sp>
      <p:sp>
        <p:nvSpPr>
          <p:cNvPr id="3" name="Rectangle 2"/>
          <p:cNvSpPr/>
          <p:nvPr/>
        </p:nvSpPr>
        <p:spPr>
          <a:xfrm>
            <a:off x="762001" y="1199634"/>
            <a:ext cx="7315200" cy="4407360"/>
          </a:xfrm>
          <a:prstGeom prst="rect">
            <a:avLst/>
          </a:prstGeom>
        </p:spPr>
        <p:txBody>
          <a:bodyPr wrap="square">
            <a:spAutoFit/>
          </a:bodyPr>
          <a:lstStyle/>
          <a:p>
            <a:pPr marL="68580" indent="0">
              <a:lnSpc>
                <a:spcPct val="160000"/>
              </a:lnSpc>
              <a:spcBef>
                <a:spcPts val="1200"/>
              </a:spcBef>
              <a:buNone/>
            </a:pPr>
            <a:r>
              <a:rPr lang="en-CA" sz="2400" b="1" dirty="0" smtClean="0">
                <a:solidFill>
                  <a:srgbClr val="083643"/>
                </a:solidFill>
                <a:latin typeface="Arial" panose="020B0604020202020204" pitchFamily="34" charset="0"/>
                <a:cs typeface="Arial" panose="020B0604020202020204" pitchFamily="34" charset="0"/>
              </a:rPr>
              <a:t>Enforcement, punishments </a:t>
            </a:r>
            <a:r>
              <a:rPr lang="en-CA" sz="2400" b="1" dirty="0">
                <a:solidFill>
                  <a:srgbClr val="083643"/>
                </a:solidFill>
                <a:latin typeface="Arial" panose="020B0604020202020204" pitchFamily="34" charset="0"/>
                <a:cs typeface="Arial" panose="020B0604020202020204" pitchFamily="34" charset="0"/>
              </a:rPr>
              <a:t>for </a:t>
            </a:r>
            <a:r>
              <a:rPr lang="en-CA" sz="2400" b="1" dirty="0" smtClean="0">
                <a:solidFill>
                  <a:srgbClr val="083643"/>
                </a:solidFill>
                <a:latin typeface="Arial" panose="020B0604020202020204" pitchFamily="34" charset="0"/>
                <a:cs typeface="Arial" panose="020B0604020202020204" pitchFamily="34" charset="0"/>
              </a:rPr>
              <a:t>non-compliance</a:t>
            </a:r>
            <a:endParaRPr lang="en-CA" sz="2400" b="1" dirty="0">
              <a:solidFill>
                <a:srgbClr val="083643"/>
              </a:solidFill>
              <a:latin typeface="Arial" panose="020B0604020202020204" pitchFamily="34" charset="0"/>
              <a:cs typeface="Arial" panose="020B0604020202020204" pitchFamily="34" charset="0"/>
            </a:endParaRPr>
          </a:p>
          <a:p>
            <a:pPr marL="285750" indent="-285750">
              <a:lnSpc>
                <a:spcPct val="160000"/>
              </a:lnSpc>
              <a:spcBef>
                <a:spcPts val="1200"/>
              </a:spcBef>
              <a:buFont typeface="Arial" panose="020B0604020202020204" pitchFamily="34" charset="0"/>
              <a:buChar char="•"/>
            </a:pPr>
            <a:r>
              <a:rPr lang="en-CA" sz="2000" dirty="0" smtClean="0">
                <a:solidFill>
                  <a:srgbClr val="083643"/>
                </a:solidFill>
                <a:latin typeface="Arial" panose="020B0604020202020204" pitchFamily="34" charset="0"/>
                <a:cs typeface="Arial" panose="020B0604020202020204" pitchFamily="34" charset="0"/>
              </a:rPr>
              <a:t>Parents’ salary could be reduced, damage to careers</a:t>
            </a:r>
          </a:p>
          <a:p>
            <a:pPr marL="285750" indent="-285750">
              <a:lnSpc>
                <a:spcPct val="160000"/>
              </a:lnSpc>
              <a:spcBef>
                <a:spcPts val="1200"/>
              </a:spcBef>
              <a:buFont typeface="Arial" panose="020B0604020202020204" pitchFamily="34" charset="0"/>
              <a:buChar char="•"/>
            </a:pPr>
            <a:r>
              <a:rPr lang="en-CA" sz="2000" dirty="0" smtClean="0">
                <a:solidFill>
                  <a:srgbClr val="083643"/>
                </a:solidFill>
                <a:latin typeface="Arial" panose="020B0604020202020204" pitchFamily="34" charset="0"/>
                <a:cs typeface="Arial" panose="020B0604020202020204" pitchFamily="34" charset="0"/>
              </a:rPr>
              <a:t>No additional housing space for additional family members</a:t>
            </a:r>
          </a:p>
          <a:p>
            <a:pPr marL="285750" indent="-285750">
              <a:lnSpc>
                <a:spcPct val="160000"/>
              </a:lnSpc>
              <a:spcBef>
                <a:spcPts val="1200"/>
              </a:spcBef>
              <a:buFont typeface="Arial" panose="020B0604020202020204" pitchFamily="34" charset="0"/>
              <a:buChar char="•"/>
            </a:pPr>
            <a:r>
              <a:rPr lang="en-CA" sz="2000" dirty="0" smtClean="0">
                <a:solidFill>
                  <a:srgbClr val="083643"/>
                </a:solidFill>
                <a:latin typeface="Arial" panose="020B0604020202020204" pitchFamily="34" charset="0"/>
                <a:cs typeface="Arial" panose="020B0604020202020204" pitchFamily="34" charset="0"/>
              </a:rPr>
              <a:t>Parents bear the cost of child’s birth, medical care, schooling</a:t>
            </a:r>
            <a:endParaRPr lang="en-US" sz="2000" dirty="0"/>
          </a:p>
          <a:p>
            <a:pPr marL="285750" indent="-285750">
              <a:lnSpc>
                <a:spcPct val="160000"/>
              </a:lnSpc>
              <a:spcBef>
                <a:spcPts val="1200"/>
              </a:spcBef>
              <a:buFont typeface="Arial" panose="020B0604020202020204" pitchFamily="34" charset="0"/>
              <a:buChar char="•"/>
            </a:pPr>
            <a:r>
              <a:rPr lang="en-US" sz="2000" dirty="0" smtClean="0">
                <a:solidFill>
                  <a:srgbClr val="083643"/>
                </a:solidFill>
                <a:latin typeface="Arial" panose="020B0604020202020204" pitchFamily="34" charset="0"/>
                <a:cs typeface="Arial" panose="020B0604020202020204" pitchFamily="34" charset="0"/>
              </a:rPr>
              <a:t>No access to other social welfare through </a:t>
            </a:r>
            <a:r>
              <a:rPr lang="en-US" sz="2000" i="1" dirty="0" err="1" smtClean="0">
                <a:solidFill>
                  <a:srgbClr val="083643"/>
                </a:solidFill>
                <a:latin typeface="Arial" panose="020B0604020202020204" pitchFamily="34" charset="0"/>
                <a:cs typeface="Arial" panose="020B0604020202020204" pitchFamily="34" charset="0"/>
              </a:rPr>
              <a:t>hukou</a:t>
            </a:r>
            <a:r>
              <a:rPr lang="en-US" sz="2000" dirty="0" smtClean="0">
                <a:solidFill>
                  <a:srgbClr val="083643"/>
                </a:solidFill>
                <a:latin typeface="Arial" panose="020B0604020202020204" pitchFamily="34" charset="0"/>
                <a:cs typeface="Arial" panose="020B0604020202020204" pitchFamily="34" charset="0"/>
              </a:rPr>
              <a:t> (“household registration”)</a:t>
            </a:r>
          </a:p>
          <a:p>
            <a:pPr marL="285750" indent="-285750">
              <a:lnSpc>
                <a:spcPct val="160000"/>
              </a:lnSpc>
              <a:spcBef>
                <a:spcPts val="1200"/>
              </a:spcBef>
              <a:buFont typeface="Arial" panose="020B0604020202020204" pitchFamily="34" charset="0"/>
              <a:buChar char="•"/>
            </a:pPr>
            <a:r>
              <a:rPr lang="en-US" sz="2000" dirty="0" smtClean="0">
                <a:solidFill>
                  <a:srgbClr val="083643"/>
                </a:solidFill>
                <a:latin typeface="Arial" panose="020B0604020202020204" pitchFamily="34" charset="0"/>
                <a:cs typeface="Arial" panose="020B0604020202020204" pitchFamily="34" charset="0"/>
              </a:rPr>
              <a:t>“Black children” / “hidden children”</a:t>
            </a:r>
            <a:endParaRPr lang="en-CA" sz="2000" dirty="0" smtClean="0">
              <a:solidFill>
                <a:srgbClr val="08364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49988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597278" y="0"/>
            <a:ext cx="10284060" cy="6858000"/>
          </a:xfrm>
        </p:spPr>
      </p:pic>
      <p:sp>
        <p:nvSpPr>
          <p:cNvPr id="4" name="Title 3"/>
          <p:cNvSpPr>
            <a:spLocks noGrp="1"/>
          </p:cNvSpPr>
          <p:nvPr>
            <p:ph type="title"/>
          </p:nvPr>
        </p:nvSpPr>
        <p:spPr>
          <a:xfrm>
            <a:off x="1877568" y="358820"/>
            <a:ext cx="5659775" cy="579963"/>
          </a:xfrm>
        </p:spPr>
        <p:txBody>
          <a:bodyPr>
            <a:noAutofit/>
          </a:bodyPr>
          <a:lstStyle/>
          <a:p>
            <a:r>
              <a:rPr lang="en-US" dirty="0" smtClean="0">
                <a:solidFill>
                  <a:srgbClr val="B8ECD7"/>
                </a:solidFill>
              </a:rPr>
              <a:t>CHINA’S ONE-CHILD POLICY</a:t>
            </a:r>
            <a:endParaRPr lang="en-US" dirty="0">
              <a:solidFill>
                <a:srgbClr val="B8ECD7"/>
              </a:solidFill>
            </a:endParaRPr>
          </a:p>
        </p:txBody>
      </p:sp>
      <p:sp>
        <p:nvSpPr>
          <p:cNvPr id="2" name="TextBox 1"/>
          <p:cNvSpPr txBox="1"/>
          <p:nvPr/>
        </p:nvSpPr>
        <p:spPr>
          <a:xfrm>
            <a:off x="-500873" y="6528208"/>
            <a:ext cx="4296750" cy="215444"/>
          </a:xfrm>
          <a:prstGeom prst="rect">
            <a:avLst/>
          </a:prstGeom>
          <a:noFill/>
        </p:spPr>
        <p:txBody>
          <a:bodyPr wrap="square" rtlCol="0">
            <a:spAutoFit/>
          </a:bodyPr>
          <a:lstStyle/>
          <a:p>
            <a:pPr lvl="0"/>
            <a:r>
              <a:rPr lang="en-US" sz="800" dirty="0" smtClean="0">
                <a:solidFill>
                  <a:srgbClr val="FFFFFF"/>
                </a:solidFill>
                <a:latin typeface="Calibri"/>
                <a:cs typeface="Calibri"/>
              </a:rPr>
              <a:t>REUTERS</a:t>
            </a:r>
            <a:r>
              <a:rPr lang="en-US" sz="800" dirty="0">
                <a:solidFill>
                  <a:srgbClr val="FFFFFF"/>
                </a:solidFill>
                <a:latin typeface="Calibri"/>
                <a:cs typeface="Calibri"/>
              </a:rPr>
              <a:t>/Pillar </a:t>
            </a:r>
            <a:r>
              <a:rPr lang="en-US" sz="800" dirty="0" smtClean="0">
                <a:solidFill>
                  <a:srgbClr val="FFFFFF"/>
                </a:solidFill>
                <a:latin typeface="Calibri"/>
                <a:cs typeface="Calibri"/>
              </a:rPr>
              <a:t>Lee</a:t>
            </a:r>
            <a:endParaRPr lang="en-US" sz="800" dirty="0">
              <a:solidFill>
                <a:srgbClr val="FFFFFF"/>
              </a:solidFill>
              <a:latin typeface="Calibri"/>
              <a:cs typeface="Calibri"/>
            </a:endParaRPr>
          </a:p>
        </p:txBody>
      </p:sp>
    </p:spTree>
    <p:extLst>
      <p:ext uri="{BB962C8B-B14F-4D97-AF65-F5344CB8AC3E}">
        <p14:creationId xmlns:p14="http://schemas.microsoft.com/office/powerpoint/2010/main" val="3962653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solidFill>
                  <a:srgbClr val="B1E001"/>
                </a:solidFill>
              </a:rPr>
              <a:t>CHINA’S ONE-CHILD POLICY</a:t>
            </a:r>
            <a:endParaRPr lang="en-US" dirty="0"/>
          </a:p>
        </p:txBody>
      </p:sp>
      <p:sp>
        <p:nvSpPr>
          <p:cNvPr id="5" name="Content Placeholder 4"/>
          <p:cNvSpPr>
            <a:spLocks noGrp="1"/>
          </p:cNvSpPr>
          <p:nvPr>
            <p:ph idx="1"/>
          </p:nvPr>
        </p:nvSpPr>
        <p:spPr/>
        <p:txBody>
          <a:bodyPr/>
          <a:lstStyle/>
          <a:p>
            <a:pPr marL="0" indent="0">
              <a:buNone/>
            </a:pPr>
            <a:r>
              <a:rPr lang="en-US" b="1" dirty="0" smtClean="0">
                <a:latin typeface="Arial" panose="020B0604020202020204" pitchFamily="34" charset="0"/>
                <a:cs typeface="Arial" panose="020B0604020202020204" pitchFamily="34" charset="0"/>
              </a:rPr>
              <a:t>“China’s secret children,” </a:t>
            </a:r>
            <a:r>
              <a:rPr lang="en-US" b="1" i="1" dirty="0" smtClean="0">
                <a:latin typeface="Arial" panose="020B0604020202020204" pitchFamily="34" charset="0"/>
                <a:cs typeface="Arial" panose="020B0604020202020204" pitchFamily="34" charset="0"/>
              </a:rPr>
              <a:t>News 322</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2000" y="1873096"/>
            <a:ext cx="7845778" cy="4413250"/>
          </a:xfrm>
          <a:prstGeom prst="rect">
            <a:avLst/>
          </a:prstGeom>
        </p:spPr>
      </p:pic>
    </p:spTree>
    <p:extLst>
      <p:ext uri="{BB962C8B-B14F-4D97-AF65-F5344CB8AC3E}">
        <p14:creationId xmlns:p14="http://schemas.microsoft.com/office/powerpoint/2010/main" val="25916015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solidFill>
                  <a:srgbClr val="B1E001"/>
                </a:solidFill>
              </a:rPr>
              <a:t>CHINA’S ONE-CHILD POLICY</a:t>
            </a:r>
            <a:endParaRPr lang="en-CA" dirty="0">
              <a:solidFill>
                <a:srgbClr val="B1E001"/>
              </a:solidFill>
            </a:endParaRPr>
          </a:p>
        </p:txBody>
      </p:sp>
      <p:sp>
        <p:nvSpPr>
          <p:cNvPr id="3" name="Content Placeholder 2"/>
          <p:cNvSpPr>
            <a:spLocks noGrp="1"/>
          </p:cNvSpPr>
          <p:nvPr>
            <p:ph idx="1"/>
          </p:nvPr>
        </p:nvSpPr>
        <p:spPr/>
        <p:txBody>
          <a:bodyPr>
            <a:normAutofit/>
          </a:bodyPr>
          <a:lstStyle/>
          <a:p>
            <a:pPr marL="0" indent="0" fontAlgn="base">
              <a:buNone/>
            </a:pPr>
            <a:r>
              <a:rPr lang="en-US" dirty="0" smtClean="0"/>
              <a:t>“A </a:t>
            </a:r>
            <a:r>
              <a:rPr lang="en-US" dirty="0"/>
              <a:t>lot of experts do believe the one-child policy helped the Chinese to improve their living standards, especially back in the '80s, when China was facing the shortage of food and water supply in the late '70s and early '80s</a:t>
            </a:r>
            <a:r>
              <a:rPr lang="en-US" dirty="0" smtClean="0"/>
              <a:t>.”</a:t>
            </a:r>
          </a:p>
          <a:p>
            <a:pPr marL="0" indent="0" fontAlgn="base">
              <a:buNone/>
            </a:pPr>
            <a:endParaRPr lang="en-US" dirty="0" smtClean="0"/>
          </a:p>
          <a:p>
            <a:pPr marL="0" indent="0" algn="r" fontAlgn="base">
              <a:buNone/>
            </a:pPr>
            <a:r>
              <a:rPr lang="en-US" dirty="0" smtClean="0"/>
              <a:t>Professor </a:t>
            </a:r>
            <a:r>
              <a:rPr lang="en-US" dirty="0" err="1" smtClean="0"/>
              <a:t>Meirong</a:t>
            </a:r>
            <a:r>
              <a:rPr lang="en-US" dirty="0" smtClean="0"/>
              <a:t> Liu</a:t>
            </a:r>
          </a:p>
          <a:p>
            <a:pPr marL="0" indent="0">
              <a:buNone/>
            </a:pPr>
            <a:endParaRPr lang="en-US" dirty="0" smtClean="0"/>
          </a:p>
          <a:p>
            <a:pPr marL="0" indent="0">
              <a:buNone/>
            </a:pPr>
            <a:r>
              <a:rPr lang="en-US" sz="1900" dirty="0" smtClean="0"/>
              <a:t>Listen to the </a:t>
            </a:r>
            <a:r>
              <a:rPr lang="en-US" sz="1900" dirty="0"/>
              <a:t>full interview </a:t>
            </a:r>
            <a:r>
              <a:rPr lang="en-US" sz="1900" dirty="0" smtClean="0"/>
              <a:t>at </a:t>
            </a:r>
            <a:r>
              <a:rPr lang="en-CA" sz="1900" dirty="0"/>
              <a:t>“How China’s Families Were Impacted by China’s One-Child Policy,” </a:t>
            </a:r>
            <a:r>
              <a:rPr lang="en-CA" sz="1900" i="1" dirty="0" smtClean="0"/>
              <a:t>NPR, All Things Considered</a:t>
            </a:r>
            <a:r>
              <a:rPr lang="en-CA" sz="1900" dirty="0" smtClean="0"/>
              <a:t>, October 31, 2015,</a:t>
            </a:r>
            <a:endParaRPr lang="en-CA" sz="1900" dirty="0"/>
          </a:p>
          <a:p>
            <a:pPr marL="0" indent="0">
              <a:buNone/>
            </a:pPr>
            <a:r>
              <a:rPr lang="en-US" sz="1900" dirty="0" smtClean="0">
                <a:hlinkClick r:id="rId3"/>
              </a:rPr>
              <a:t>www.npr.org/2015/10/31/453509914/how-familes-were-impacted-by-chinas-one-child-policy</a:t>
            </a:r>
            <a:r>
              <a:rPr lang="en-US" sz="1900" dirty="0" smtClean="0"/>
              <a:t>. </a:t>
            </a:r>
            <a:r>
              <a:rPr lang="en-US" dirty="0"/>
              <a:t/>
            </a:r>
            <a:br>
              <a:rPr lang="en-US" dirty="0"/>
            </a:br>
            <a:endParaRPr lang="en-CA" dirty="0" smtClean="0"/>
          </a:p>
        </p:txBody>
      </p:sp>
    </p:spTree>
    <p:extLst>
      <p:ext uri="{BB962C8B-B14F-4D97-AF65-F5344CB8AC3E}">
        <p14:creationId xmlns:p14="http://schemas.microsoft.com/office/powerpoint/2010/main" val="13648812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B1E001"/>
                </a:solidFill>
              </a:rPr>
              <a:t>CHINA’S ONE-CHILD POLICY</a:t>
            </a:r>
            <a:endParaRPr lang="en-US" dirty="0"/>
          </a:p>
        </p:txBody>
      </p:sp>
      <p:sp>
        <p:nvSpPr>
          <p:cNvPr id="3" name="Text Placeholder 2"/>
          <p:cNvSpPr>
            <a:spLocks noGrp="1"/>
          </p:cNvSpPr>
          <p:nvPr>
            <p:ph type="body" idx="1"/>
          </p:nvPr>
        </p:nvSpPr>
        <p:spPr/>
        <p:txBody>
          <a:bodyPr/>
          <a:lstStyle/>
          <a:p>
            <a:r>
              <a:rPr lang="en-US" b="1" dirty="0" smtClean="0"/>
              <a:t>The Consequences</a:t>
            </a:r>
            <a:endParaRPr lang="en-US" b="1" dirty="0"/>
          </a:p>
        </p:txBody>
      </p:sp>
      <p:sp>
        <p:nvSpPr>
          <p:cNvPr id="5" name="Content Placeholder 4"/>
          <p:cNvSpPr>
            <a:spLocks noGrp="1"/>
          </p:cNvSpPr>
          <p:nvPr>
            <p:ph sz="half" idx="2"/>
          </p:nvPr>
        </p:nvSpPr>
        <p:spPr/>
        <p:txBody>
          <a:bodyPr>
            <a:normAutofit/>
          </a:bodyPr>
          <a:lstStyle/>
          <a:p>
            <a:r>
              <a:rPr lang="en-US" sz="2800" dirty="0" smtClean="0"/>
              <a:t>“4-2-1 Problem”</a:t>
            </a:r>
          </a:p>
          <a:p>
            <a:r>
              <a:rPr lang="en-US" sz="2800" dirty="0" smtClean="0"/>
              <a:t>Elderly Rights Law (2013)</a:t>
            </a:r>
            <a:endParaRPr lang="en-US" sz="2800" dirty="0"/>
          </a:p>
        </p:txBody>
      </p:sp>
      <p:sp>
        <p:nvSpPr>
          <p:cNvPr id="8" name="Content Placeholder 7"/>
          <p:cNvSpPr>
            <a:spLocks noGrp="1"/>
          </p:cNvSpPr>
          <p:nvPr>
            <p:ph sz="quarter" idx="4"/>
          </p:nvPr>
        </p:nvSpPr>
        <p:spPr>
          <a:xfrm>
            <a:off x="5671989" y="2908300"/>
            <a:ext cx="2633809" cy="2859894"/>
          </a:xfrm>
        </p:spPr>
        <p:txBody>
          <a:bodyPr/>
          <a:lstStyle/>
          <a:p>
            <a:r>
              <a:rPr lang="en-US" dirty="0" smtClean="0"/>
              <a:t>“4-2-1 Problem”</a:t>
            </a:r>
          </a:p>
          <a:p>
            <a:r>
              <a:rPr lang="en-US" dirty="0" smtClean="0"/>
              <a:t>“Elderly Rights Law” (2013)</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3408" y="1803399"/>
            <a:ext cx="4909991" cy="4159361"/>
          </a:xfrm>
          <a:prstGeom prst="rect">
            <a:avLst/>
          </a:prstGeom>
        </p:spPr>
      </p:pic>
      <p:sp>
        <p:nvSpPr>
          <p:cNvPr id="7" name="TextBox 6"/>
          <p:cNvSpPr txBox="1"/>
          <p:nvPr/>
        </p:nvSpPr>
        <p:spPr>
          <a:xfrm>
            <a:off x="703408" y="5712790"/>
            <a:ext cx="2872755" cy="251444"/>
          </a:xfrm>
          <a:prstGeom prst="rect">
            <a:avLst/>
          </a:prstGeom>
          <a:noFill/>
        </p:spPr>
        <p:txBody>
          <a:bodyPr wrap="square" rtlCol="0">
            <a:spAutoFit/>
          </a:bodyPr>
          <a:lstStyle/>
          <a:p>
            <a:pPr lvl="0"/>
            <a:r>
              <a:rPr lang="en-US" sz="800" dirty="0">
                <a:latin typeface="Calibri"/>
                <a:cs typeface="Calibri"/>
              </a:rPr>
              <a:t>Copyright @</a:t>
            </a:r>
            <a:r>
              <a:rPr lang="en-US" sz="800" dirty="0" err="1">
                <a:latin typeface="Calibri"/>
                <a:cs typeface="Calibri"/>
              </a:rPr>
              <a:t>Luojie</a:t>
            </a:r>
            <a:r>
              <a:rPr lang="en-US" sz="800" dirty="0">
                <a:latin typeface="Calibri"/>
                <a:cs typeface="Calibri"/>
              </a:rPr>
              <a:t>, 2013 (Cagle Cartoons)</a:t>
            </a:r>
          </a:p>
        </p:txBody>
      </p:sp>
    </p:spTree>
    <p:extLst>
      <p:ext uri="{BB962C8B-B14F-4D97-AF65-F5344CB8AC3E}">
        <p14:creationId xmlns:p14="http://schemas.microsoft.com/office/powerpoint/2010/main" val="12647106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62000" y="236901"/>
            <a:ext cx="5300111" cy="471808"/>
          </a:xfrm>
        </p:spPr>
        <p:txBody>
          <a:bodyPr>
            <a:normAutofit fontScale="90000"/>
          </a:bodyPr>
          <a:lstStyle/>
          <a:p>
            <a:r>
              <a:rPr lang="en-US" dirty="0">
                <a:solidFill>
                  <a:srgbClr val="B1E001"/>
                </a:solidFill>
              </a:rPr>
              <a:t>CHINA’S ONE-CHILD POLICY</a:t>
            </a:r>
            <a:endParaRPr lang="en-US" dirty="0"/>
          </a:p>
        </p:txBody>
      </p:sp>
      <p:pic>
        <p:nvPicPr>
          <p:cNvPr id="3" name="Content Placeholder 2" descr="china-ocp-graph-aging-01.png"/>
          <p:cNvPicPr>
            <a:picLocks noGrp="1" noChangeAspect="1"/>
          </p:cNvPicPr>
          <p:nvPr>
            <p:ph idx="1"/>
          </p:nvPr>
        </p:nvPicPr>
        <p:blipFill>
          <a:blip r:embed="rId2" cstate="email">
            <a:extLst>
              <a:ext uri="{28A0092B-C50C-407E-A947-70E740481C1C}">
                <a14:useLocalDpi xmlns:a14="http://schemas.microsoft.com/office/drawing/2010/main" val="0"/>
              </a:ext>
            </a:extLst>
          </a:blip>
          <a:srcRect l="1075" r="1075"/>
          <a:stretch>
            <a:fillRect/>
          </a:stretch>
        </p:blipFill>
        <p:spPr>
          <a:xfrm>
            <a:off x="435926" y="1087160"/>
            <a:ext cx="7543800" cy="4681035"/>
          </a:xfrm>
        </p:spPr>
      </p:pic>
    </p:spTree>
    <p:extLst>
      <p:ext uri="{BB962C8B-B14F-4D97-AF65-F5344CB8AC3E}">
        <p14:creationId xmlns:p14="http://schemas.microsoft.com/office/powerpoint/2010/main" val="34811324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solidFill>
                  <a:srgbClr val="B1E001"/>
                </a:solidFill>
              </a:rPr>
              <a:t>CHINA’S ONE-CHILD POLICY</a:t>
            </a:r>
            <a:endParaRPr lang="en-US" dirty="0"/>
          </a:p>
        </p:txBody>
      </p:sp>
      <p:sp>
        <p:nvSpPr>
          <p:cNvPr id="6" name="TextBox 5"/>
          <p:cNvSpPr txBox="1"/>
          <p:nvPr/>
        </p:nvSpPr>
        <p:spPr>
          <a:xfrm>
            <a:off x="889000" y="1181100"/>
            <a:ext cx="5575300" cy="400110"/>
          </a:xfrm>
          <a:prstGeom prst="rect">
            <a:avLst/>
          </a:prstGeom>
          <a:noFill/>
        </p:spPr>
        <p:txBody>
          <a:bodyPr wrap="square" rtlCol="0">
            <a:spAutoFit/>
          </a:bodyPr>
          <a:lstStyle/>
          <a:p>
            <a:r>
              <a:rPr lang="en-US" sz="2000" b="1" dirty="0">
                <a:latin typeface="Calibri" panose="020F0502020204030204" pitchFamily="34" charset="0"/>
              </a:rPr>
              <a:t>The </a:t>
            </a:r>
            <a:r>
              <a:rPr lang="en-US" sz="2000" b="1" dirty="0" smtClean="0">
                <a:latin typeface="Calibri" panose="020F0502020204030204" pitchFamily="34" charset="0"/>
              </a:rPr>
              <a:t>Consequences: Undesirability of Girls</a:t>
            </a:r>
            <a:endParaRPr lang="en-US" sz="2000" b="1" dirty="0">
              <a:latin typeface="Calibri" panose="020F0502020204030204" pitchFamily="34" charset="0"/>
            </a:endParaRPr>
          </a:p>
        </p:txBody>
      </p:sp>
      <p:pic>
        <p:nvPicPr>
          <p:cNvPr id="5" name="Picture 4" descr="china-one-child-sex-ratio-ppt.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2956" y="1231900"/>
            <a:ext cx="7723872" cy="4225326"/>
          </a:xfrm>
          <a:prstGeom prst="rect">
            <a:avLst/>
          </a:prstGeom>
        </p:spPr>
      </p:pic>
    </p:spTree>
    <p:extLst>
      <p:ext uri="{BB962C8B-B14F-4D97-AF65-F5344CB8AC3E}">
        <p14:creationId xmlns:p14="http://schemas.microsoft.com/office/powerpoint/2010/main" val="26098020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solidFill>
                  <a:srgbClr val="B1E001"/>
                </a:solidFill>
              </a:rPr>
              <a:t>CHINA’S ONE-CHILD POLICY</a:t>
            </a:r>
            <a:endParaRPr lang="en-US" dirty="0"/>
          </a:p>
        </p:txBody>
      </p:sp>
      <p:sp>
        <p:nvSpPr>
          <p:cNvPr id="4" name="Content Placeholder 3"/>
          <p:cNvSpPr>
            <a:spLocks noGrp="1"/>
          </p:cNvSpPr>
          <p:nvPr>
            <p:ph idx="1"/>
          </p:nvPr>
        </p:nvSpPr>
        <p:spPr/>
        <p:txBody>
          <a:bodyPr/>
          <a:lstStyle/>
          <a:p>
            <a:pPr marL="0" indent="0">
              <a:buNone/>
            </a:pPr>
            <a:r>
              <a:rPr lang="en-US" b="1" dirty="0" smtClean="0">
                <a:latin typeface="Arial" panose="020B0604020202020204" pitchFamily="34" charset="0"/>
                <a:cs typeface="Arial" panose="020B0604020202020204" pitchFamily="34" charset="0"/>
              </a:rPr>
              <a:t>Critique: An opinion</a:t>
            </a:r>
          </a:p>
          <a:p>
            <a:r>
              <a:rPr lang="en-US" sz="2000" dirty="0" smtClean="0">
                <a:latin typeface="Arial" panose="020B0604020202020204" pitchFamily="34" charset="0"/>
                <a:cs typeface="Arial" panose="020B0604020202020204" pitchFamily="34" charset="0"/>
              </a:rPr>
              <a:t>Women now feel financial and physical responsibility for their parents in the absence of (male) siblings and have therefore entered the workforce in greater numbers and arranged their marriages (where they have greater power as a result of the lack of females) to accommodate the care of their parents</a:t>
            </a:r>
          </a:p>
          <a:p>
            <a:r>
              <a:rPr lang="en-US" sz="2000" dirty="0" smtClean="0">
                <a:latin typeface="Arial" panose="020B0604020202020204" pitchFamily="34" charset="0"/>
                <a:cs typeface="Arial" panose="020B0604020202020204" pitchFamily="34" charset="0"/>
              </a:rPr>
              <a:t>As a result of shorter child-bearing and child-rearing time periods, more women enter the </a:t>
            </a:r>
            <a:r>
              <a:rPr lang="en-US" sz="2000" dirty="0" err="1" smtClean="0">
                <a:latin typeface="Arial" panose="020B0604020202020204" pitchFamily="34" charset="0"/>
                <a:cs typeface="Arial" panose="020B0604020202020204" pitchFamily="34" charset="0"/>
              </a:rPr>
              <a:t>labour</a:t>
            </a:r>
            <a:r>
              <a:rPr lang="en-US" sz="2000" dirty="0" smtClean="0">
                <a:latin typeface="Arial" panose="020B0604020202020204" pitchFamily="34" charset="0"/>
                <a:cs typeface="Arial" panose="020B0604020202020204" pitchFamily="34" charset="0"/>
              </a:rPr>
              <a:t> force and pursue advanced education, increasing their power inside the home and in society.</a:t>
            </a:r>
          </a:p>
          <a:p>
            <a:endParaRPr lang="en-US" sz="2000" dirty="0" smtClean="0">
              <a:latin typeface="Arial" panose="020B0604020202020204" pitchFamily="34" charset="0"/>
              <a:cs typeface="Arial" panose="020B0604020202020204" pitchFamily="34" charset="0"/>
            </a:endParaRPr>
          </a:p>
          <a:p>
            <a:pPr marL="0" indent="0">
              <a:buNone/>
            </a:pPr>
            <a:r>
              <a:rPr lang="en-US" sz="1400" dirty="0" smtClean="0">
                <a:latin typeface="Arial" panose="020B0604020202020204" pitchFamily="34" charset="0"/>
                <a:cs typeface="Arial" panose="020B0604020202020204" pitchFamily="34" charset="0"/>
              </a:rPr>
              <a:t>Source: Kristine </a:t>
            </a:r>
            <a:r>
              <a:rPr lang="en-US" sz="1400" dirty="0" err="1" smtClean="0">
                <a:latin typeface="Arial" panose="020B0604020202020204" pitchFamily="34" charset="0"/>
                <a:cs typeface="Arial" panose="020B0604020202020204" pitchFamily="34" charset="0"/>
              </a:rPr>
              <a:t>Sudbeck</a:t>
            </a:r>
            <a:r>
              <a:rPr lang="en-US" sz="1400" dirty="0" smtClean="0">
                <a:latin typeface="Arial" panose="020B0604020202020204" pitchFamily="34" charset="0"/>
                <a:cs typeface="Arial" panose="020B0604020202020204" pitchFamily="34" charset="0"/>
              </a:rPr>
              <a:t>, </a:t>
            </a:r>
            <a:r>
              <a:rPr lang="en-US" sz="1400" i="1" dirty="0" smtClean="0">
                <a:latin typeface="Arial" panose="020B0604020202020204" pitchFamily="34" charset="0"/>
                <a:cs typeface="Arial" panose="020B0604020202020204" pitchFamily="34" charset="0"/>
              </a:rPr>
              <a:t>The Effects of China’s One-Child Policy: The Significance of Chinese Women</a:t>
            </a:r>
            <a:r>
              <a:rPr lang="en-US" sz="1400" dirty="0" smtClean="0">
                <a:latin typeface="Arial" panose="020B0604020202020204" pitchFamily="34" charset="0"/>
                <a:cs typeface="Arial" panose="020B0604020202020204" pitchFamily="34" charset="0"/>
              </a:rPr>
              <a:t>, University of Nebraska-Lincoln, 2012.</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147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B1E001"/>
                </a:solidFill>
              </a:rPr>
              <a:t>CHINA’S ONE-CHILD POLICY</a:t>
            </a:r>
            <a:endParaRPr lang="en-US" dirty="0"/>
          </a:p>
        </p:txBody>
      </p:sp>
      <p:sp>
        <p:nvSpPr>
          <p:cNvPr id="3" name="Content Placeholder 2"/>
          <p:cNvSpPr>
            <a:spLocks noGrp="1"/>
          </p:cNvSpPr>
          <p:nvPr>
            <p:ph idx="1"/>
          </p:nvPr>
        </p:nvSpPr>
        <p:spPr/>
        <p:txBody>
          <a:bodyPr/>
          <a:lstStyle/>
          <a:p>
            <a:pPr marL="0" indent="0">
              <a:buNone/>
            </a:pPr>
            <a:r>
              <a:rPr lang="en-US" b="1" dirty="0" smtClean="0">
                <a:latin typeface="Arial" panose="020B0604020202020204" pitchFamily="34" charset="0"/>
                <a:cs typeface="Arial" panose="020B0604020202020204" pitchFamily="34" charset="0"/>
              </a:rPr>
              <a:t>Changing policy?</a:t>
            </a:r>
          </a:p>
          <a:p>
            <a:pPr marL="0" indent="0">
              <a:buNone/>
            </a:pPr>
            <a:r>
              <a:rPr lang="en-US" dirty="0" smtClean="0">
                <a:latin typeface="Arial" panose="020B0604020202020204" pitchFamily="34" charset="0"/>
                <a:cs typeface="Arial" panose="020B0604020202020204" pitchFamily="34" charset="0"/>
              </a:rPr>
              <a:t>“For some time in the future, China’s basic national condition of a large population will not fundamentally change. It will continue to put pressure on economic and social development. Tensions between the size of the population and the resources and environment will not fundamentally change.”</a:t>
            </a:r>
          </a:p>
          <a:p>
            <a:pPr marL="0" indent="0">
              <a:buNone/>
            </a:pP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Xi says family planning to remain a long-term policy,” </a:t>
            </a:r>
          </a:p>
          <a:p>
            <a:pPr marL="0" indent="0">
              <a:buNone/>
            </a:pPr>
            <a:r>
              <a:rPr lang="en-US" sz="1800" dirty="0">
                <a:latin typeface="Arial" panose="020B0604020202020204" pitchFamily="34" charset="0"/>
                <a:cs typeface="Arial" panose="020B0604020202020204" pitchFamily="34" charset="0"/>
              </a:rPr>
              <a:t>				          </a:t>
            </a:r>
            <a:r>
              <a:rPr lang="en-US" sz="1800" i="1" dirty="0">
                <a:latin typeface="Arial" panose="020B0604020202020204" pitchFamily="34" charset="0"/>
                <a:cs typeface="Arial" panose="020B0604020202020204" pitchFamily="34" charset="0"/>
              </a:rPr>
              <a:t>Global Times</a:t>
            </a:r>
            <a:r>
              <a:rPr lang="en-US" sz="1800" dirty="0">
                <a:latin typeface="Arial" panose="020B0604020202020204" pitchFamily="34" charset="0"/>
                <a:cs typeface="Arial" panose="020B0604020202020204" pitchFamily="34" charset="0"/>
              </a:rPr>
              <a:t>, May 19, 2016</a:t>
            </a:r>
          </a:p>
          <a:p>
            <a:pPr marL="0" indent="0">
              <a:buNone/>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20364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B1E001"/>
                </a:solidFill>
              </a:rPr>
              <a:t>CHINA’S ONE-CHILD POLICY</a:t>
            </a:r>
            <a:endParaRPr lang="en-US" dirty="0"/>
          </a:p>
        </p:txBody>
      </p:sp>
      <p:sp>
        <p:nvSpPr>
          <p:cNvPr id="3" name="Content Placeholder 2"/>
          <p:cNvSpPr>
            <a:spLocks noGrp="1"/>
          </p:cNvSpPr>
          <p:nvPr>
            <p:ph idx="1"/>
          </p:nvPr>
        </p:nvSpPr>
        <p:spPr/>
        <p:txBody>
          <a:bodyPr>
            <a:normAutofit/>
          </a:bodyPr>
          <a:lstStyle/>
          <a:p>
            <a:pPr marL="0" indent="0">
              <a:buNone/>
            </a:pPr>
            <a:r>
              <a:rPr lang="en-US" b="1" dirty="0" smtClean="0">
                <a:latin typeface="Arial" panose="020B0604020202020204" pitchFamily="34" charset="0"/>
                <a:cs typeface="Arial" panose="020B0604020202020204" pitchFamily="34" charset="0"/>
              </a:rPr>
              <a:t>Why the change in policy might not change things</a:t>
            </a:r>
          </a:p>
          <a:p>
            <a:r>
              <a:rPr lang="en-US" dirty="0" smtClean="0">
                <a:latin typeface="Arial" panose="020B0604020202020204" pitchFamily="34" charset="0"/>
                <a:cs typeface="Arial" panose="020B0604020202020204" pitchFamily="34" charset="0"/>
              </a:rPr>
              <a:t>Cost of living</a:t>
            </a:r>
          </a:p>
          <a:p>
            <a:r>
              <a:rPr lang="en-US" dirty="0" smtClean="0">
                <a:latin typeface="Arial" panose="020B0604020202020204" pitchFamily="34" charset="0"/>
                <a:cs typeface="Arial" panose="020B0604020202020204" pitchFamily="34" charset="0"/>
              </a:rPr>
              <a:t>Lack of living space</a:t>
            </a:r>
          </a:p>
          <a:p>
            <a:r>
              <a:rPr lang="en-US" dirty="0" smtClean="0">
                <a:latin typeface="Arial" panose="020B0604020202020204" pitchFamily="34" charset="0"/>
                <a:cs typeface="Arial" panose="020B0604020202020204" pitchFamily="34" charset="0"/>
              </a:rPr>
              <a:t>Cost of children’s education</a:t>
            </a:r>
          </a:p>
          <a:p>
            <a:r>
              <a:rPr lang="en-US" dirty="0" smtClean="0">
                <a:latin typeface="Arial" panose="020B0604020202020204" pitchFamily="34" charset="0"/>
                <a:cs typeface="Arial" panose="020B0604020202020204" pitchFamily="34" charset="0"/>
              </a:rPr>
              <a:t>Parents’ career incompatible with time required to raise a second child</a:t>
            </a:r>
          </a:p>
          <a:p>
            <a:r>
              <a:rPr lang="en-US" dirty="0" smtClean="0">
                <a:latin typeface="Arial" panose="020B0604020202020204" pitchFamily="34" charset="0"/>
                <a:cs typeface="Arial" panose="020B0604020202020204" pitchFamily="34" charset="0"/>
              </a:rPr>
              <a:t>Bought into belief that small families are an ideal in China’s modernization and socio-economic progress.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74237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B1E001"/>
                </a:solidFill>
              </a:rPr>
              <a:t>CHINA’S ONE-CHILD POLICY</a:t>
            </a:r>
            <a:endParaRPr lang="en-US" dirty="0"/>
          </a:p>
        </p:txBody>
      </p:sp>
      <p:sp>
        <p:nvSpPr>
          <p:cNvPr id="11" name="Text Placeholder 10"/>
          <p:cNvSpPr>
            <a:spLocks noGrp="1"/>
          </p:cNvSpPr>
          <p:nvPr>
            <p:ph type="body" idx="1"/>
          </p:nvPr>
        </p:nvSpPr>
        <p:spPr/>
        <p:txBody>
          <a:bodyPr/>
          <a:lstStyle/>
          <a:p>
            <a:r>
              <a:rPr lang="en-US" b="1" dirty="0" smtClean="0">
                <a:solidFill>
                  <a:schemeClr val="tx1"/>
                </a:solidFill>
              </a:rPr>
              <a:t>Expectation inflation</a:t>
            </a:r>
            <a:endParaRPr lang="en-US" b="1" dirty="0">
              <a:solidFill>
                <a:schemeClr val="tx1"/>
              </a:solidFill>
            </a:endParaRPr>
          </a:p>
        </p:txBody>
      </p:sp>
      <p:sp>
        <p:nvSpPr>
          <p:cNvPr id="4" name="Content Placeholder 3"/>
          <p:cNvSpPr>
            <a:spLocks noGrp="1"/>
          </p:cNvSpPr>
          <p:nvPr>
            <p:ph sz="half" idx="2"/>
          </p:nvPr>
        </p:nvSpPr>
        <p:spPr/>
        <p:txBody>
          <a:bodyPr>
            <a:normAutofit fontScale="92500" lnSpcReduction="10000"/>
          </a:bodyPr>
          <a:lstStyle/>
          <a:p>
            <a:r>
              <a:rPr lang="en-US" sz="2000" dirty="0" smtClean="0"/>
              <a:t>“Little Emperor” syndrome</a:t>
            </a:r>
          </a:p>
          <a:p>
            <a:pPr marL="0" indent="0">
              <a:buNone/>
            </a:pPr>
            <a:r>
              <a:rPr lang="en-US" sz="2000" dirty="0" smtClean="0"/>
              <a:t>But also…</a:t>
            </a:r>
          </a:p>
          <a:p>
            <a:r>
              <a:rPr lang="en-US" sz="2000" dirty="0" smtClean="0"/>
              <a:t>Pressure for only child to succeed </a:t>
            </a:r>
            <a:r>
              <a:rPr lang="en-US" sz="2000" dirty="0"/>
              <a:t>(</a:t>
            </a:r>
            <a:r>
              <a:rPr lang="en-US" sz="2000" dirty="0" smtClean="0"/>
              <a:t>heavy investment of time, money from parents).</a:t>
            </a:r>
          </a:p>
          <a:p>
            <a:r>
              <a:rPr lang="en-US" sz="2000" dirty="0" smtClean="0"/>
              <a:t>Consequences of an under-performing, under-earning child?</a:t>
            </a:r>
          </a:p>
          <a:p>
            <a:r>
              <a:rPr lang="en-US" sz="2000" dirty="0" smtClean="0"/>
              <a:t>Consequences of having a physically or mentally challenged child? (Consequences for the parents? For the child?)</a:t>
            </a:r>
            <a:endParaRPr lang="en-US" sz="2000" dirty="0"/>
          </a:p>
        </p:txBody>
      </p:sp>
      <p:sp>
        <p:nvSpPr>
          <p:cNvPr id="12" name="Text Placeholder 11"/>
          <p:cNvSpPr>
            <a:spLocks noGrp="1"/>
          </p:cNvSpPr>
          <p:nvPr>
            <p:ph type="body" sz="quarter" idx="3"/>
          </p:nvPr>
        </p:nvSpPr>
        <p:spPr/>
        <p:txBody>
          <a:bodyPr/>
          <a:lstStyle/>
          <a:p>
            <a:r>
              <a:rPr lang="en-US" b="1" dirty="0" smtClean="0">
                <a:solidFill>
                  <a:schemeClr val="tx1"/>
                </a:solidFill>
              </a:rPr>
              <a:t>Consequences</a:t>
            </a:r>
            <a:endParaRPr lang="en-US" b="1" dirty="0">
              <a:solidFill>
                <a:schemeClr val="tx1"/>
              </a:solidFill>
            </a:endParaRPr>
          </a:p>
        </p:txBody>
      </p:sp>
      <p:sp>
        <p:nvSpPr>
          <p:cNvPr id="13" name="Content Placeholder 12"/>
          <p:cNvSpPr>
            <a:spLocks noGrp="1"/>
          </p:cNvSpPr>
          <p:nvPr>
            <p:ph sz="quarter" idx="4"/>
          </p:nvPr>
        </p:nvSpPr>
        <p:spPr/>
        <p:txBody>
          <a:bodyPr/>
          <a:lstStyle/>
          <a:p>
            <a:pPr marL="0" indent="0">
              <a:buNone/>
            </a:pPr>
            <a:endParaRPr lang="en-US" dirty="0" smtClean="0"/>
          </a:p>
          <a:p>
            <a:pPr marL="0" indent="0">
              <a:buNone/>
            </a:pPr>
            <a:r>
              <a:rPr lang="en-US" dirty="0" smtClean="0"/>
              <a:t>“</a:t>
            </a:r>
            <a:r>
              <a:rPr lang="en-US" dirty="0"/>
              <a:t>Society is a contest where people eat people”</a:t>
            </a:r>
          </a:p>
          <a:p>
            <a:pPr marL="0" indent="0">
              <a:buNone/>
            </a:pPr>
            <a:endParaRPr lang="en-US" dirty="0"/>
          </a:p>
          <a:p>
            <a:pPr marL="0" indent="0">
              <a:buNone/>
            </a:pPr>
            <a:r>
              <a:rPr lang="en-US" sz="2000" dirty="0"/>
              <a:t>Source: Vanessa Fong, </a:t>
            </a:r>
            <a:r>
              <a:rPr lang="en-US" sz="2000" i="1" dirty="0"/>
              <a:t>Only Hope: Coming of Age under China’s One-child Policy</a:t>
            </a:r>
            <a:r>
              <a:rPr lang="en-US" sz="2000" dirty="0"/>
              <a:t>, Stanford: Stanford University Press, 2004. </a:t>
            </a:r>
          </a:p>
          <a:p>
            <a:endParaRPr lang="en-US" dirty="0"/>
          </a:p>
        </p:txBody>
      </p:sp>
    </p:spTree>
    <p:extLst>
      <p:ext uri="{BB962C8B-B14F-4D97-AF65-F5344CB8AC3E}">
        <p14:creationId xmlns:p14="http://schemas.microsoft.com/office/powerpoint/2010/main" val="11358402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B1E001"/>
                </a:solidFill>
              </a:rPr>
              <a:t>CHINA’S ONE-CHILD POLICY</a:t>
            </a:r>
            <a:endParaRPr lang="en-US" dirty="0"/>
          </a:p>
        </p:txBody>
      </p:sp>
      <p:pic>
        <p:nvPicPr>
          <p:cNvPr id="5" name="Picture 4" descr="china-ocp-graph-gdp-0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7500" y="1113221"/>
            <a:ext cx="7765689" cy="4715622"/>
          </a:xfrm>
          <a:prstGeom prst="rect">
            <a:avLst/>
          </a:prstGeom>
        </p:spPr>
      </p:pic>
    </p:spTree>
    <p:extLst>
      <p:ext uri="{BB962C8B-B14F-4D97-AF65-F5344CB8AC3E}">
        <p14:creationId xmlns:p14="http://schemas.microsoft.com/office/powerpoint/2010/main" val="23853663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B1E001"/>
                </a:solidFill>
              </a:rPr>
              <a:t>CHINA’S ONE-CHILD POLICY</a:t>
            </a:r>
            <a:endParaRPr lang="en-US" dirty="0">
              <a:solidFill>
                <a:srgbClr val="B1E001"/>
              </a:solidFill>
            </a:endParaRPr>
          </a:p>
        </p:txBody>
      </p:sp>
      <p:sp>
        <p:nvSpPr>
          <p:cNvPr id="3" name="Rectangle 2"/>
          <p:cNvSpPr/>
          <p:nvPr/>
        </p:nvSpPr>
        <p:spPr>
          <a:xfrm>
            <a:off x="1003299" y="1028700"/>
            <a:ext cx="6370829" cy="4493538"/>
          </a:xfrm>
          <a:prstGeom prst="rect">
            <a:avLst/>
          </a:prstGeom>
        </p:spPr>
        <p:txBody>
          <a:bodyPr wrap="square">
            <a:spAutoFit/>
          </a:bodyPr>
          <a:lstStyle/>
          <a:p>
            <a:r>
              <a:rPr lang="en-US" sz="2200" dirty="0" smtClean="0">
                <a:solidFill>
                  <a:srgbClr val="0D5152"/>
                </a:solidFill>
                <a:latin typeface="Calibri" panose="020F0502020204030204" pitchFamily="34" charset="0"/>
              </a:rPr>
              <a:t>The </a:t>
            </a:r>
            <a:r>
              <a:rPr lang="en-US" sz="2200" b="1" dirty="0" smtClean="0">
                <a:solidFill>
                  <a:srgbClr val="0D5152"/>
                </a:solidFill>
                <a:latin typeface="Calibri" panose="020F0502020204030204" pitchFamily="34" charset="0"/>
              </a:rPr>
              <a:t>One-child Policy </a:t>
            </a:r>
            <a:r>
              <a:rPr lang="en-US" sz="2200" dirty="0" smtClean="0">
                <a:solidFill>
                  <a:srgbClr val="0D5152"/>
                </a:solidFill>
                <a:latin typeface="Calibri" panose="020F0502020204030204" pitchFamily="34" charset="0"/>
              </a:rPr>
              <a:t>was introduced by the Chinese government in 1979 to rapidly slow China’s population growth. Its immediate effect was to restrict</a:t>
            </a:r>
          </a:p>
          <a:p>
            <a:pPr marL="457200" indent="-457200">
              <a:buFont typeface="Arial" panose="020B0604020202020204" pitchFamily="34" charset="0"/>
              <a:buChar char="•"/>
            </a:pPr>
            <a:r>
              <a:rPr lang="en-US" sz="2200" dirty="0" smtClean="0">
                <a:solidFill>
                  <a:srgbClr val="0D5152"/>
                </a:solidFill>
                <a:latin typeface="Calibri" panose="020F0502020204030204" pitchFamily="34" charset="0"/>
              </a:rPr>
              <a:t>urban families to one child, and </a:t>
            </a:r>
          </a:p>
          <a:p>
            <a:pPr marL="457200" indent="-457200">
              <a:buFont typeface="Arial" panose="020B0604020202020204" pitchFamily="34" charset="0"/>
              <a:buChar char="•"/>
            </a:pPr>
            <a:r>
              <a:rPr lang="en-US" sz="2200" dirty="0" smtClean="0">
                <a:solidFill>
                  <a:srgbClr val="0D5152"/>
                </a:solidFill>
                <a:latin typeface="Calibri" panose="020F0502020204030204" pitchFamily="34" charset="0"/>
              </a:rPr>
              <a:t>rural families to one child if the first child is a boy, and two children if the first child is a girl.</a:t>
            </a:r>
          </a:p>
          <a:p>
            <a:endParaRPr lang="en-US" sz="2200" dirty="0" smtClean="0">
              <a:solidFill>
                <a:srgbClr val="0D5152"/>
              </a:solidFill>
              <a:latin typeface="Calibri" panose="020F0502020204030204" pitchFamily="34" charset="0"/>
            </a:endParaRPr>
          </a:p>
          <a:p>
            <a:r>
              <a:rPr lang="en-US" sz="2200" dirty="0" smtClean="0">
                <a:solidFill>
                  <a:srgbClr val="0D5152"/>
                </a:solidFill>
                <a:latin typeface="Calibri" panose="020F0502020204030204" pitchFamily="34" charset="0"/>
              </a:rPr>
              <a:t>The policy changed in early 2016 to allow Chinese couples to have two children. </a:t>
            </a:r>
          </a:p>
          <a:p>
            <a:endParaRPr lang="en-US" sz="2200" dirty="0" smtClean="0">
              <a:solidFill>
                <a:srgbClr val="0D5152"/>
              </a:solidFill>
              <a:latin typeface="Calibri" panose="020F0502020204030204" pitchFamily="34" charset="0"/>
            </a:endParaRPr>
          </a:p>
          <a:p>
            <a:r>
              <a:rPr lang="en-US" sz="2200" dirty="0" smtClean="0">
                <a:solidFill>
                  <a:srgbClr val="0D5152"/>
                </a:solidFill>
                <a:latin typeface="Calibri" panose="020F0502020204030204" pitchFamily="34" charset="0"/>
              </a:rPr>
              <a:t>The policy’s social and economic impacts have been wide-ranging and will shape China for decades to come.</a:t>
            </a:r>
            <a:endParaRPr lang="en-US" sz="2200" dirty="0">
              <a:solidFill>
                <a:srgbClr val="0D5152"/>
              </a:solidFill>
              <a:latin typeface="Calibri" panose="020F0502020204030204" pitchFamily="34" charset="0"/>
            </a:endParaRPr>
          </a:p>
        </p:txBody>
      </p:sp>
    </p:spTree>
    <p:extLst>
      <p:ext uri="{BB962C8B-B14F-4D97-AF65-F5344CB8AC3E}">
        <p14:creationId xmlns:p14="http://schemas.microsoft.com/office/powerpoint/2010/main" val="41611290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B1E001"/>
                </a:solidFill>
              </a:rPr>
              <a:t>CHINA’S ONE-CHILD POLICY</a:t>
            </a:r>
            <a:endParaRPr lang="en-US" dirty="0"/>
          </a:p>
        </p:txBody>
      </p:sp>
      <p:sp>
        <p:nvSpPr>
          <p:cNvPr id="3" name="Content Placeholder 2"/>
          <p:cNvSpPr>
            <a:spLocks noGrp="1"/>
          </p:cNvSpPr>
          <p:nvPr>
            <p:ph idx="1"/>
          </p:nvPr>
        </p:nvSpPr>
        <p:spPr/>
        <p:txBody>
          <a:bodyPr/>
          <a:lstStyle/>
          <a:p>
            <a:pPr marL="0" indent="0">
              <a:buNone/>
            </a:pPr>
            <a:r>
              <a:rPr lang="en-US" b="1" dirty="0" smtClean="0">
                <a:latin typeface="Arial" panose="020B0604020202020204" pitchFamily="34" charset="0"/>
                <a:cs typeface="Arial" panose="020B0604020202020204" pitchFamily="34" charset="0"/>
              </a:rPr>
              <a:t>Population pyramids</a:t>
            </a:r>
          </a:p>
          <a:p>
            <a:r>
              <a:rPr lang="en-US" dirty="0" smtClean="0">
                <a:latin typeface="Arial" panose="020B0604020202020204" pitchFamily="34" charset="0"/>
                <a:cs typeface="Arial" panose="020B0604020202020204" pitchFamily="34" charset="0"/>
              </a:rPr>
              <a:t>Graph that shows age-sex distribution of a given population. Sex is displayed on horizontal (x-axis) line, and the percentage of population on the vertical (y-axis) line. Each grouping (e.g., males aged 0-4) is called a cohort.</a:t>
            </a:r>
          </a:p>
          <a:p>
            <a:r>
              <a:rPr lang="en-US" dirty="0" smtClean="0">
                <a:latin typeface="Arial" panose="020B0604020202020204" pitchFamily="34" charset="0"/>
                <a:cs typeface="Arial" panose="020B0604020202020204" pitchFamily="34" charset="0"/>
              </a:rPr>
              <a:t>Demographers use population pyramids to see population trends in the past, examine the current resident profile, and also project how the population will increase or decrease in the future.</a:t>
            </a: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27428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B1E001"/>
                </a:solidFill>
              </a:rPr>
              <a:t>CHINA’S ONE-CHILD POLICY</a:t>
            </a:r>
            <a:endParaRPr lang="en-US" dirty="0"/>
          </a:p>
        </p:txBody>
      </p:sp>
      <p:sp>
        <p:nvSpPr>
          <p:cNvPr id="3" name="Content Placeholder 2"/>
          <p:cNvSpPr>
            <a:spLocks noGrp="1"/>
          </p:cNvSpPr>
          <p:nvPr>
            <p:ph idx="1"/>
          </p:nvPr>
        </p:nvSpPr>
        <p:spPr/>
        <p:txBody>
          <a:bodyPr/>
          <a:lstStyle/>
          <a:p>
            <a:pPr marL="0" indent="0">
              <a:buNone/>
            </a:pPr>
            <a:r>
              <a:rPr lang="en-US" b="1" dirty="0" smtClean="0">
                <a:latin typeface="Arial" panose="020B0604020202020204" pitchFamily="34" charset="0"/>
                <a:cs typeface="Arial" panose="020B0604020202020204" pitchFamily="34" charset="0"/>
              </a:rPr>
              <a:t>Analysis of population pyramids?</a:t>
            </a:r>
          </a:p>
          <a:p>
            <a:r>
              <a:rPr lang="en-US" sz="2000" dirty="0" smtClean="0">
                <a:latin typeface="Arial" panose="020B0604020202020204" pitchFamily="34" charset="0"/>
                <a:cs typeface="Arial" panose="020B0604020202020204" pitchFamily="34" charset="0"/>
              </a:rPr>
              <a:t>The more rectangular the graph, the more slowly a population is growing. We see a more uniform population size across age groups, with older generations being replaced by new generations of approximately the same size.</a:t>
            </a:r>
          </a:p>
          <a:p>
            <a:r>
              <a:rPr lang="en-US" sz="2000" dirty="0" smtClean="0">
                <a:latin typeface="Arial" panose="020B0604020202020204" pitchFamily="34" charset="0"/>
                <a:cs typeface="Arial" panose="020B0604020202020204" pitchFamily="34" charset="0"/>
              </a:rPr>
              <a:t>The more a graph looks like a pyramid, the faster that population is growing; older generations are producing larger younger generations.</a:t>
            </a:r>
          </a:p>
          <a:p>
            <a:r>
              <a:rPr lang="en-US" sz="2000" dirty="0" smtClean="0">
                <a:latin typeface="Arial" panose="020B0604020202020204" pitchFamily="34" charset="0"/>
                <a:cs typeface="Arial" panose="020B0604020202020204" pitchFamily="34" charset="0"/>
              </a:rPr>
              <a:t>Another way to think about it is that the pyramid shape with a larger bottom than top has a higher percentage of the population in the reproductive years or younger, giving that population greater potential for growth.</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58667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B1E001"/>
                </a:solidFill>
              </a:rPr>
              <a:t>CHINA’S ONE-CHILD POLICY</a:t>
            </a:r>
            <a:endParaRPr lang="en-US" dirty="0">
              <a:solidFill>
                <a:srgbClr val="B1E001"/>
              </a:solidFill>
            </a:endParaRPr>
          </a:p>
        </p:txBody>
      </p:sp>
      <p:pic>
        <p:nvPicPr>
          <p:cNvPr id="3" name="Picture 2" descr="china-one-child-population2-ppt.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1500" y="1333500"/>
            <a:ext cx="8001000" cy="4166616"/>
          </a:xfrm>
          <a:prstGeom prst="rect">
            <a:avLst/>
          </a:prstGeom>
        </p:spPr>
      </p:pic>
    </p:spTree>
    <p:extLst>
      <p:ext uri="{BB962C8B-B14F-4D97-AF65-F5344CB8AC3E}">
        <p14:creationId xmlns:p14="http://schemas.microsoft.com/office/powerpoint/2010/main" val="16689988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END</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9489068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B1E001"/>
                </a:solidFill>
              </a:rPr>
              <a:t>CHINA’S ONE-CHILD POLICY</a:t>
            </a:r>
            <a:endParaRPr lang="en-US" dirty="0">
              <a:solidFill>
                <a:srgbClr val="B1E001"/>
              </a:solidFill>
            </a:endParaRPr>
          </a:p>
        </p:txBody>
      </p:sp>
      <p:pic>
        <p:nvPicPr>
          <p:cNvPr id="4" name="Picture 3"/>
          <p:cNvPicPr>
            <a:picLocks noChangeAspect="1"/>
          </p:cNvPicPr>
          <p:nvPr/>
        </p:nvPicPr>
        <p:blipFill rotWithShape="1">
          <a:blip r:embed="rId3"/>
          <a:srcRect l="7592"/>
          <a:stretch/>
        </p:blipFill>
        <p:spPr>
          <a:xfrm>
            <a:off x="-386140" y="0"/>
            <a:ext cx="9530140" cy="6858000"/>
          </a:xfrm>
          <a:prstGeom prst="rect">
            <a:avLst/>
          </a:prstGeom>
          <a:ln w="19050">
            <a:solidFill>
              <a:srgbClr val="B1E001"/>
            </a:solidFill>
          </a:ln>
        </p:spPr>
      </p:pic>
      <p:sp>
        <p:nvSpPr>
          <p:cNvPr id="3" name="Rectangle 2"/>
          <p:cNvSpPr/>
          <p:nvPr/>
        </p:nvSpPr>
        <p:spPr>
          <a:xfrm>
            <a:off x="-386140" y="0"/>
            <a:ext cx="8900160" cy="6858000"/>
          </a:xfrm>
          <a:prstGeom prst="rect">
            <a:avLst/>
          </a:prstGeom>
          <a:gradFill flip="none" rotWithShape="1">
            <a:gsLst>
              <a:gs pos="3000">
                <a:schemeClr val="bg1"/>
              </a:gs>
              <a:gs pos="69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C566C"/>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t>Poor</a:t>
            </a:r>
          </a:p>
        </p:txBody>
      </p:sp>
      <p:sp>
        <p:nvSpPr>
          <p:cNvPr id="5" name="Rectangle 4"/>
          <p:cNvSpPr/>
          <p:nvPr/>
        </p:nvSpPr>
        <p:spPr>
          <a:xfrm>
            <a:off x="247650" y="2213694"/>
            <a:ext cx="4102608" cy="2031325"/>
          </a:xfrm>
          <a:prstGeom prst="rect">
            <a:avLst/>
          </a:prstGeom>
        </p:spPr>
        <p:txBody>
          <a:bodyPr wrap="square">
            <a:spAutoFit/>
          </a:bodyPr>
          <a:lstStyle/>
          <a:p>
            <a:pPr>
              <a:lnSpc>
                <a:spcPct val="150000"/>
              </a:lnSpc>
            </a:pPr>
            <a:r>
              <a:rPr lang="en-US" sz="2400" b="1" dirty="0">
                <a:solidFill>
                  <a:srgbClr val="0D5152"/>
                </a:solidFill>
                <a:latin typeface="Calibri"/>
                <a:cs typeface="Calibri"/>
              </a:rPr>
              <a:t>China in 1979</a:t>
            </a:r>
          </a:p>
          <a:p>
            <a:pPr marL="342900" indent="-342900">
              <a:lnSpc>
                <a:spcPct val="150000"/>
              </a:lnSpc>
              <a:buClr>
                <a:srgbClr val="B1E001"/>
              </a:buClr>
              <a:buFont typeface="Arial" panose="020B0604020202020204" pitchFamily="34" charset="0"/>
              <a:buChar char="•"/>
            </a:pPr>
            <a:r>
              <a:rPr lang="en-US" sz="2000" dirty="0" smtClean="0">
                <a:solidFill>
                  <a:srgbClr val="0D5152"/>
                </a:solidFill>
                <a:latin typeface="Arial" panose="020B0604020202020204" pitchFamily="34" charset="0"/>
                <a:cs typeface="Arial" panose="020B0604020202020204" pitchFamily="34" charset="0"/>
              </a:rPr>
              <a:t>80% rural</a:t>
            </a:r>
            <a:endParaRPr lang="en-US" sz="2000" dirty="0">
              <a:solidFill>
                <a:srgbClr val="0D5152"/>
              </a:solidFill>
              <a:latin typeface="Arial" panose="020B0604020202020204" pitchFamily="34" charset="0"/>
              <a:cs typeface="Arial" panose="020B0604020202020204" pitchFamily="34" charset="0"/>
            </a:endParaRPr>
          </a:p>
          <a:p>
            <a:pPr marL="342900" indent="-342900">
              <a:lnSpc>
                <a:spcPct val="150000"/>
              </a:lnSpc>
              <a:buClr>
                <a:srgbClr val="B1E001"/>
              </a:buClr>
              <a:buFont typeface="Arial" panose="020B0604020202020204" pitchFamily="34" charset="0"/>
              <a:buChar char="•"/>
            </a:pPr>
            <a:r>
              <a:rPr lang="en-US" sz="2000" dirty="0" smtClean="0">
                <a:solidFill>
                  <a:srgbClr val="0D5152"/>
                </a:solidFill>
                <a:latin typeface="Arial" panose="020B0604020202020204" pitchFamily="34" charset="0"/>
                <a:cs typeface="Arial" panose="020B0604020202020204" pitchFamily="34" charset="0"/>
              </a:rPr>
              <a:t>Poor</a:t>
            </a:r>
          </a:p>
          <a:p>
            <a:pPr marL="342900" indent="-342900">
              <a:lnSpc>
                <a:spcPct val="150000"/>
              </a:lnSpc>
              <a:buClr>
                <a:srgbClr val="B1E001"/>
              </a:buClr>
              <a:buFont typeface="Arial" panose="020B0604020202020204" pitchFamily="34" charset="0"/>
              <a:buChar char="•"/>
            </a:pPr>
            <a:r>
              <a:rPr lang="en-US" sz="2000" dirty="0" smtClean="0">
                <a:solidFill>
                  <a:srgbClr val="0D5152"/>
                </a:solidFill>
                <a:latin typeface="Arial" panose="020B0604020202020204" pitchFamily="34" charset="0"/>
                <a:cs typeface="Arial" panose="020B0604020202020204" pitchFamily="34" charset="0"/>
              </a:rPr>
              <a:t>Large, young population</a:t>
            </a:r>
          </a:p>
        </p:txBody>
      </p:sp>
      <p:sp>
        <p:nvSpPr>
          <p:cNvPr id="6" name="TextBox 5"/>
          <p:cNvSpPr txBox="1"/>
          <p:nvPr/>
        </p:nvSpPr>
        <p:spPr>
          <a:xfrm>
            <a:off x="7637516" y="6570556"/>
            <a:ext cx="1506483" cy="287444"/>
          </a:xfrm>
          <a:prstGeom prst="rect">
            <a:avLst/>
          </a:prstGeom>
          <a:solidFill>
            <a:schemeClr val="tx1">
              <a:alpha val="30000"/>
            </a:schemeClr>
          </a:solidFill>
        </p:spPr>
        <p:txBody>
          <a:bodyPr wrap="square" rtlCol="0">
            <a:spAutoFit/>
          </a:bodyPr>
          <a:lstStyle/>
          <a:p>
            <a:pPr lvl="0" algn="ctr"/>
            <a:r>
              <a:rPr lang="en-US" sz="800" dirty="0">
                <a:solidFill>
                  <a:srgbClr val="FFFFFF"/>
                </a:solidFill>
                <a:latin typeface="Calibri"/>
                <a:cs typeface="Calibri"/>
              </a:rPr>
              <a:t>Linda Grove/Getty </a:t>
            </a:r>
            <a:r>
              <a:rPr lang="en-US" sz="800" dirty="0" smtClean="0">
                <a:solidFill>
                  <a:srgbClr val="FFFFFF"/>
                </a:solidFill>
                <a:latin typeface="Calibri"/>
                <a:cs typeface="Calibri"/>
              </a:rPr>
              <a:t>Images </a:t>
            </a:r>
            <a:endParaRPr lang="en-US" sz="800" dirty="0">
              <a:solidFill>
                <a:srgbClr val="FFFFFF"/>
              </a:solidFill>
              <a:latin typeface="Calibri"/>
              <a:cs typeface="Calibri"/>
            </a:endParaRPr>
          </a:p>
        </p:txBody>
      </p:sp>
    </p:spTree>
    <p:extLst>
      <p:ext uri="{BB962C8B-B14F-4D97-AF65-F5344CB8AC3E}">
        <p14:creationId xmlns:p14="http://schemas.microsoft.com/office/powerpoint/2010/main" val="25003914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B1E001"/>
                </a:solidFill>
              </a:rPr>
              <a:t>CHINA’S ONE-CHILD POLICY</a:t>
            </a:r>
            <a:endParaRPr lang="en-US" dirty="0">
              <a:solidFill>
                <a:srgbClr val="B1E001"/>
              </a:solidFill>
            </a:endParaRPr>
          </a:p>
        </p:txBody>
      </p:sp>
      <p:graphicFrame>
        <p:nvGraphicFramePr>
          <p:cNvPr id="4" name="Chart 3"/>
          <p:cNvGraphicFramePr>
            <a:graphicFrameLocks noGrp="1"/>
          </p:cNvGraphicFramePr>
          <p:nvPr>
            <p:extLst>
              <p:ext uri="{D42A27DB-BD31-4B8C-83A1-F6EECF244321}">
                <p14:modId xmlns:p14="http://schemas.microsoft.com/office/powerpoint/2010/main" val="65287900"/>
              </p:ext>
            </p:extLst>
          </p:nvPr>
        </p:nvGraphicFramePr>
        <p:xfrm>
          <a:off x="762000" y="1626062"/>
          <a:ext cx="6838710" cy="4787281"/>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762000" y="1058086"/>
            <a:ext cx="6150864" cy="769441"/>
          </a:xfrm>
          <a:prstGeom prst="rect">
            <a:avLst/>
          </a:prstGeom>
        </p:spPr>
        <p:txBody>
          <a:bodyPr wrap="square">
            <a:spAutoFit/>
          </a:bodyPr>
          <a:lstStyle/>
          <a:p>
            <a:r>
              <a:rPr lang="en-US" sz="2200" dirty="0">
                <a:solidFill>
                  <a:srgbClr val="0C566C"/>
                </a:solidFill>
                <a:latin typeface="Arial" panose="020B0604020202020204" pitchFamily="34" charset="0"/>
                <a:cs typeface="Arial" panose="020B0604020202020204" pitchFamily="34" charset="0"/>
              </a:rPr>
              <a:t>China’s Population Pyramid, 1960</a:t>
            </a:r>
          </a:p>
          <a:p>
            <a:endParaRPr lang="en-US" sz="2200" dirty="0"/>
          </a:p>
        </p:txBody>
      </p:sp>
      <p:sp>
        <p:nvSpPr>
          <p:cNvPr id="5" name="TextBox 4"/>
          <p:cNvSpPr txBox="1"/>
          <p:nvPr/>
        </p:nvSpPr>
        <p:spPr>
          <a:xfrm>
            <a:off x="3398029" y="6032122"/>
            <a:ext cx="883831" cy="307777"/>
          </a:xfrm>
          <a:prstGeom prst="rect">
            <a:avLst/>
          </a:prstGeom>
          <a:noFill/>
        </p:spPr>
        <p:txBody>
          <a:bodyPr wrap="square" rtlCol="0">
            <a:spAutoFit/>
          </a:bodyPr>
          <a:lstStyle/>
          <a:p>
            <a:pPr algn="r"/>
            <a:r>
              <a:rPr lang="en-US" sz="1400" spc="100" dirty="0" smtClean="0">
                <a:latin typeface="Calibri"/>
                <a:cs typeface="Calibri"/>
              </a:rPr>
              <a:t>MALE</a:t>
            </a:r>
            <a:endParaRPr lang="en-US" sz="1400" spc="100" dirty="0">
              <a:latin typeface="Calibri"/>
              <a:cs typeface="Calibri"/>
            </a:endParaRPr>
          </a:p>
        </p:txBody>
      </p:sp>
      <p:sp>
        <p:nvSpPr>
          <p:cNvPr id="6" name="TextBox 5"/>
          <p:cNvSpPr txBox="1"/>
          <p:nvPr/>
        </p:nvSpPr>
        <p:spPr>
          <a:xfrm>
            <a:off x="4734589" y="6032122"/>
            <a:ext cx="883831" cy="307777"/>
          </a:xfrm>
          <a:prstGeom prst="rect">
            <a:avLst/>
          </a:prstGeom>
          <a:noFill/>
        </p:spPr>
        <p:txBody>
          <a:bodyPr wrap="square" rtlCol="0">
            <a:spAutoFit/>
          </a:bodyPr>
          <a:lstStyle/>
          <a:p>
            <a:r>
              <a:rPr lang="en-US" sz="1400" spc="100" dirty="0" smtClean="0">
                <a:latin typeface="Calibri"/>
                <a:cs typeface="Calibri"/>
              </a:rPr>
              <a:t>FEMALE</a:t>
            </a:r>
            <a:endParaRPr lang="en-US" sz="1400" spc="100" dirty="0">
              <a:latin typeface="Calibri"/>
              <a:cs typeface="Calibri"/>
            </a:endParaRPr>
          </a:p>
        </p:txBody>
      </p:sp>
    </p:spTree>
    <p:extLst>
      <p:ext uri="{BB962C8B-B14F-4D97-AF65-F5344CB8AC3E}">
        <p14:creationId xmlns:p14="http://schemas.microsoft.com/office/powerpoint/2010/main" val="36676053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B1E001"/>
                </a:solidFill>
              </a:rPr>
              <a:t>CHINA’S ONE-CHILD POLICY</a:t>
            </a:r>
            <a:endParaRPr lang="en-US" dirty="0">
              <a:solidFill>
                <a:srgbClr val="B1E001"/>
              </a:solidFill>
            </a:endParaRPr>
          </a:p>
        </p:txBody>
      </p:sp>
      <p:sp>
        <p:nvSpPr>
          <p:cNvPr id="3" name="Rectangle 2"/>
          <p:cNvSpPr/>
          <p:nvPr/>
        </p:nvSpPr>
        <p:spPr>
          <a:xfrm>
            <a:off x="2834986" y="3244334"/>
            <a:ext cx="184731" cy="369332"/>
          </a:xfrm>
          <a:prstGeom prst="rect">
            <a:avLst/>
          </a:prstGeom>
        </p:spPr>
        <p:txBody>
          <a:bodyPr wrap="none">
            <a:spAutoFit/>
          </a:bodyPr>
          <a:lstStyle/>
          <a:p>
            <a:endParaRPr lang="en-US" dirty="0"/>
          </a:p>
        </p:txBody>
      </p:sp>
      <p:graphicFrame>
        <p:nvGraphicFramePr>
          <p:cNvPr id="6" name="Chart 5"/>
          <p:cNvGraphicFramePr/>
          <p:nvPr>
            <p:extLst>
              <p:ext uri="{D42A27DB-BD31-4B8C-83A1-F6EECF244321}">
                <p14:modId xmlns:p14="http://schemas.microsoft.com/office/powerpoint/2010/main" val="4049370978"/>
              </p:ext>
            </p:extLst>
          </p:nvPr>
        </p:nvGraphicFramePr>
        <p:xfrm>
          <a:off x="786365" y="1168916"/>
          <a:ext cx="7174992" cy="48895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1003962" y="6198320"/>
            <a:ext cx="1570301" cy="246221"/>
          </a:xfrm>
          <a:prstGeom prst="rect">
            <a:avLst/>
          </a:prstGeom>
          <a:noFill/>
        </p:spPr>
        <p:txBody>
          <a:bodyPr wrap="square" rtlCol="0">
            <a:spAutoFit/>
          </a:bodyPr>
          <a:lstStyle/>
          <a:p>
            <a:r>
              <a:rPr lang="en-US" sz="1000" dirty="0" smtClean="0">
                <a:solidFill>
                  <a:srgbClr val="595959"/>
                </a:solidFill>
                <a:latin typeface="Arial"/>
                <a:cs typeface="Arial"/>
              </a:rPr>
              <a:t>Source: World Bank </a:t>
            </a:r>
            <a:endParaRPr lang="en-US" sz="1000" dirty="0">
              <a:solidFill>
                <a:srgbClr val="595959"/>
              </a:solidFill>
              <a:latin typeface="Arial"/>
              <a:cs typeface="Arial"/>
            </a:endParaRPr>
          </a:p>
        </p:txBody>
      </p:sp>
      <p:sp>
        <p:nvSpPr>
          <p:cNvPr id="5" name="TextBox 4"/>
          <p:cNvSpPr txBox="1"/>
          <p:nvPr/>
        </p:nvSpPr>
        <p:spPr>
          <a:xfrm>
            <a:off x="762000" y="968860"/>
            <a:ext cx="7199357" cy="430887"/>
          </a:xfrm>
          <a:prstGeom prst="rect">
            <a:avLst/>
          </a:prstGeom>
          <a:noFill/>
        </p:spPr>
        <p:txBody>
          <a:bodyPr wrap="square" rtlCol="0">
            <a:spAutoFit/>
          </a:bodyPr>
          <a:lstStyle/>
          <a:p>
            <a:pPr>
              <a:defRPr sz="1862" b="0" i="0" u="none" strike="noStrike" kern="1200" spc="0" baseline="0">
                <a:solidFill>
                  <a:prstClr val="black">
                    <a:lumMod val="65000"/>
                    <a:lumOff val="35000"/>
                  </a:prstClr>
                </a:solidFill>
                <a:latin typeface="+mn-lt"/>
                <a:ea typeface="+mn-ea"/>
                <a:cs typeface="+mn-cs"/>
              </a:defRPr>
            </a:pPr>
            <a:r>
              <a:rPr lang="en-US" sz="2200" dirty="0">
                <a:solidFill>
                  <a:srgbClr val="0D5152"/>
                </a:solidFill>
                <a:latin typeface="Arial" panose="020B0604020202020204" pitchFamily="34" charset="0"/>
                <a:cs typeface="Arial" panose="020B0604020202020204" pitchFamily="34" charset="0"/>
              </a:rPr>
              <a:t>Economic growth: Canada, Japan, </a:t>
            </a:r>
            <a:r>
              <a:rPr lang="en-US" sz="2200" dirty="0" smtClean="0">
                <a:solidFill>
                  <a:srgbClr val="0D5152"/>
                </a:solidFill>
                <a:latin typeface="Arial" panose="020B0604020202020204" pitchFamily="34" charset="0"/>
                <a:cs typeface="Arial" panose="020B0604020202020204" pitchFamily="34" charset="0"/>
              </a:rPr>
              <a:t>China: 1960</a:t>
            </a:r>
            <a:r>
              <a:rPr lang="en-US" sz="2200" dirty="0">
                <a:solidFill>
                  <a:srgbClr val="0D5152"/>
                </a:solidFill>
                <a:latin typeface="Arial" panose="020B0604020202020204" pitchFamily="34" charset="0"/>
                <a:cs typeface="Arial" panose="020B0604020202020204" pitchFamily="34" charset="0"/>
              </a:rPr>
              <a:t>-</a:t>
            </a:r>
            <a:r>
              <a:rPr lang="en-US" sz="2200" dirty="0" smtClean="0">
                <a:solidFill>
                  <a:srgbClr val="0D5152"/>
                </a:solidFill>
                <a:latin typeface="Arial" panose="020B0604020202020204" pitchFamily="34" charset="0"/>
                <a:cs typeface="Arial" panose="020B0604020202020204" pitchFamily="34" charset="0"/>
              </a:rPr>
              <a:t>1979</a:t>
            </a:r>
            <a:endParaRPr lang="en-US" sz="2200" dirty="0">
              <a:solidFill>
                <a:srgbClr val="0D5152"/>
              </a:solidFill>
              <a:latin typeface="Arial" panose="020B0604020202020204" pitchFamily="34" charset="0"/>
              <a:cs typeface="Arial" panose="020B0604020202020204" pitchFamily="34" charset="0"/>
            </a:endParaRPr>
          </a:p>
        </p:txBody>
      </p:sp>
      <p:sp>
        <p:nvSpPr>
          <p:cNvPr id="7" name="TextBox 6"/>
          <p:cNvSpPr txBox="1"/>
          <p:nvPr/>
        </p:nvSpPr>
        <p:spPr>
          <a:xfrm rot="16200000">
            <a:off x="-229131" y="3459777"/>
            <a:ext cx="1674485" cy="307777"/>
          </a:xfrm>
          <a:prstGeom prst="rect">
            <a:avLst/>
          </a:prstGeom>
          <a:noFill/>
        </p:spPr>
        <p:txBody>
          <a:bodyPr wrap="square" rtlCol="0">
            <a:spAutoFit/>
          </a:bodyPr>
          <a:lstStyle/>
          <a:p>
            <a:pPr algn="ctr"/>
            <a:r>
              <a:rPr lang="en-US" sz="1400" dirty="0" smtClean="0">
                <a:solidFill>
                  <a:schemeClr val="tx1">
                    <a:lumMod val="65000"/>
                    <a:lumOff val="35000"/>
                  </a:schemeClr>
                </a:solidFill>
                <a:latin typeface="Arial"/>
                <a:cs typeface="Arial"/>
              </a:rPr>
              <a:t>Thousands (US$)</a:t>
            </a:r>
            <a:endParaRPr lang="en-US" sz="140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36644296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solidFill>
                  <a:srgbClr val="B1E001"/>
                </a:solidFill>
              </a:rPr>
              <a:t>CHINA’S ONE-CHILD POLICY</a:t>
            </a:r>
            <a:endParaRPr lang="en-US" dirty="0">
              <a:solidFill>
                <a:srgbClr val="B1E001"/>
              </a:solidFill>
            </a:endParaRPr>
          </a:p>
        </p:txBody>
      </p:sp>
      <p:sp>
        <p:nvSpPr>
          <p:cNvPr id="5" name="Text Placeholder 4"/>
          <p:cNvSpPr>
            <a:spLocks noGrp="1"/>
          </p:cNvSpPr>
          <p:nvPr>
            <p:ph type="body" idx="1"/>
          </p:nvPr>
        </p:nvSpPr>
        <p:spPr>
          <a:xfrm>
            <a:off x="761999" y="1780582"/>
            <a:ext cx="3657600" cy="1256575"/>
          </a:xfrm>
          <a:ln>
            <a:noFill/>
          </a:ln>
        </p:spPr>
        <p:txBody>
          <a:bodyPr/>
          <a:lstStyle/>
          <a:p>
            <a:endParaRPr lang="en-US" dirty="0" smtClean="0"/>
          </a:p>
          <a:p>
            <a:endParaRPr lang="en-US" dirty="0"/>
          </a:p>
          <a:p>
            <a:endParaRPr lang="en-US" dirty="0"/>
          </a:p>
          <a:p>
            <a:r>
              <a:rPr lang="en-US" b="1" dirty="0" smtClean="0">
                <a:solidFill>
                  <a:srgbClr val="0D5152"/>
                </a:solidFill>
              </a:rPr>
              <a:t>Mao Zedong 1949-76</a:t>
            </a:r>
          </a:p>
          <a:p>
            <a:pPr marL="342900" indent="-342900">
              <a:buFont typeface="Arial" panose="020B0604020202020204" pitchFamily="34" charset="0"/>
              <a:buChar char="•"/>
            </a:pPr>
            <a:r>
              <a:rPr lang="en-US" sz="2000" dirty="0" smtClean="0">
                <a:solidFill>
                  <a:srgbClr val="0D5152"/>
                </a:solidFill>
                <a:latin typeface="Arial" panose="020B0604020202020204" pitchFamily="34" charset="0"/>
                <a:cs typeface="Arial" panose="020B0604020202020204" pitchFamily="34" charset="0"/>
              </a:rPr>
              <a:t>Socialist ideology</a:t>
            </a:r>
          </a:p>
          <a:p>
            <a:pPr marL="342900" indent="-342900">
              <a:buFont typeface="Arial" panose="020B0604020202020204" pitchFamily="34" charset="0"/>
              <a:buChar char="•"/>
            </a:pPr>
            <a:r>
              <a:rPr lang="en-US" sz="2000" dirty="0" smtClean="0">
                <a:solidFill>
                  <a:srgbClr val="0D5152"/>
                </a:solidFill>
                <a:latin typeface="Arial" panose="020B0604020202020204" pitchFamily="34" charset="0"/>
                <a:cs typeface="Arial" panose="020B0604020202020204" pitchFamily="34" charset="0"/>
              </a:rPr>
              <a:t>Opposed pursuit of wealth</a:t>
            </a:r>
          </a:p>
        </p:txBody>
      </p:sp>
      <p:sp>
        <p:nvSpPr>
          <p:cNvPr id="3" name="Rectangle 2"/>
          <p:cNvSpPr/>
          <p:nvPr/>
        </p:nvSpPr>
        <p:spPr>
          <a:xfrm>
            <a:off x="761999" y="861051"/>
            <a:ext cx="3647152" cy="461665"/>
          </a:xfrm>
          <a:prstGeom prst="rect">
            <a:avLst/>
          </a:prstGeom>
        </p:spPr>
        <p:txBody>
          <a:bodyPr wrap="none">
            <a:spAutoFit/>
          </a:bodyPr>
          <a:lstStyle/>
          <a:p>
            <a:r>
              <a:rPr lang="en-US" sz="2400" dirty="0" smtClean="0">
                <a:solidFill>
                  <a:srgbClr val="0D5152"/>
                </a:solidFill>
                <a:latin typeface="Arial" panose="020B0604020202020204" pitchFamily="34" charset="0"/>
                <a:cs typeface="Arial" panose="020B0604020202020204" pitchFamily="34" charset="0"/>
              </a:rPr>
              <a:t>1978 Leadership </a:t>
            </a:r>
            <a:r>
              <a:rPr lang="en-US" sz="2400" dirty="0">
                <a:solidFill>
                  <a:srgbClr val="0D5152"/>
                </a:solidFill>
                <a:latin typeface="Arial" panose="020B0604020202020204" pitchFamily="34" charset="0"/>
                <a:cs typeface="Arial" panose="020B0604020202020204" pitchFamily="34" charset="0"/>
              </a:rPr>
              <a:t>C</a:t>
            </a:r>
            <a:r>
              <a:rPr lang="en-US" sz="2400" dirty="0" smtClean="0">
                <a:solidFill>
                  <a:srgbClr val="0D5152"/>
                </a:solidFill>
                <a:latin typeface="Arial" panose="020B0604020202020204" pitchFamily="34" charset="0"/>
                <a:cs typeface="Arial" panose="020B0604020202020204" pitchFamily="34" charset="0"/>
              </a:rPr>
              <a:t>hange</a:t>
            </a:r>
            <a:endParaRPr lang="en-US" sz="2400" dirty="0">
              <a:solidFill>
                <a:srgbClr val="0D5152"/>
              </a:solidFill>
              <a:latin typeface="Arial" panose="020B0604020202020204" pitchFamily="34" charset="0"/>
              <a:cs typeface="Arial" panose="020B0604020202020204" pitchFamily="34" charset="0"/>
            </a:endParaRPr>
          </a:p>
        </p:txBody>
      </p:sp>
      <p:sp>
        <p:nvSpPr>
          <p:cNvPr id="12" name="Text Placeholder 4"/>
          <p:cNvSpPr txBox="1">
            <a:spLocks/>
          </p:cNvSpPr>
          <p:nvPr/>
        </p:nvSpPr>
        <p:spPr>
          <a:xfrm>
            <a:off x="4813606" y="1475059"/>
            <a:ext cx="3657600" cy="1090342"/>
          </a:xfrm>
          <a:prstGeom prst="rect">
            <a:avLst/>
          </a:prstGeom>
          <a:ln>
            <a:noFill/>
          </a:ln>
        </p:spPr>
        <p:txBody>
          <a:bodyPr vert="horz" lIns="91440" tIns="45720" rIns="91440" bIns="45720" rtlCol="0" anchor="b" anchorCtr="0">
            <a:noAutofit/>
          </a:bodyPr>
          <a:lstStyle>
            <a:lvl1pPr marL="0" indent="0" algn="l" defTabSz="914400" rtl="0" eaLnBrk="1" latinLnBrk="0" hangingPunct="1">
              <a:spcBef>
                <a:spcPct val="20000"/>
              </a:spcBef>
              <a:buClr>
                <a:srgbClr val="B1E001"/>
              </a:buClr>
              <a:buFont typeface="Arial"/>
              <a:buNone/>
              <a:defRPr sz="2400" b="0" kern="1200" baseline="0">
                <a:solidFill>
                  <a:srgbClr val="45A38B"/>
                </a:solidFill>
                <a:latin typeface="Calibri"/>
                <a:ea typeface="+mn-ea"/>
                <a:cs typeface="Calibri"/>
              </a:defRPr>
            </a:lvl1pPr>
            <a:lvl2pPr marL="457200" indent="0" algn="l" defTabSz="914400" rtl="0" eaLnBrk="1" latinLnBrk="0" hangingPunct="1">
              <a:spcBef>
                <a:spcPct val="20000"/>
              </a:spcBef>
              <a:buClr>
                <a:srgbClr val="B1E001"/>
              </a:buClr>
              <a:buFont typeface="Arial" pitchFamily="34" charset="0"/>
              <a:buNone/>
              <a:defRPr sz="2000" b="1" kern="1200">
                <a:solidFill>
                  <a:srgbClr val="2D3E50"/>
                </a:solidFill>
                <a:latin typeface="Calibri"/>
                <a:ea typeface="+mn-ea"/>
                <a:cs typeface="Calibri"/>
              </a:defRPr>
            </a:lvl2pPr>
            <a:lvl3pPr marL="914400" indent="0" algn="l" defTabSz="914400" rtl="0" eaLnBrk="1" latinLnBrk="0" hangingPunct="1">
              <a:spcBef>
                <a:spcPct val="20000"/>
              </a:spcBef>
              <a:buClr>
                <a:srgbClr val="B1E001"/>
              </a:buClr>
              <a:buFont typeface="Arial" pitchFamily="34" charset="0"/>
              <a:buNone/>
              <a:defRPr sz="1800" b="1" kern="1200">
                <a:solidFill>
                  <a:srgbClr val="2D3E50"/>
                </a:solidFill>
                <a:latin typeface="Calibri"/>
                <a:ea typeface="+mn-ea"/>
                <a:cs typeface="Calibri"/>
              </a:defRPr>
            </a:lvl3pPr>
            <a:lvl4pPr marL="1371600" indent="0" algn="l" defTabSz="914400" rtl="0" eaLnBrk="1" latinLnBrk="0" hangingPunct="1">
              <a:spcBef>
                <a:spcPct val="20000"/>
              </a:spcBef>
              <a:buClr>
                <a:srgbClr val="B1E001"/>
              </a:buClr>
              <a:buFont typeface="Arial" pitchFamily="34" charset="0"/>
              <a:buNone/>
              <a:defRPr sz="1600" b="1" kern="1200">
                <a:solidFill>
                  <a:srgbClr val="2D3E50"/>
                </a:solidFill>
                <a:latin typeface="Calibri"/>
                <a:ea typeface="+mn-ea"/>
                <a:cs typeface="Calibri"/>
              </a:defRPr>
            </a:lvl4pPr>
            <a:lvl5pPr marL="1828800" indent="0" algn="l" defTabSz="914400" rtl="0" eaLnBrk="1" latinLnBrk="0" hangingPunct="1">
              <a:spcBef>
                <a:spcPct val="20000"/>
              </a:spcBef>
              <a:buClr>
                <a:srgbClr val="B1E001"/>
              </a:buClr>
              <a:buFont typeface="Arial" pitchFamily="34" charset="0"/>
              <a:buNone/>
              <a:defRPr sz="1600" b="1" kern="1200" baseline="0">
                <a:solidFill>
                  <a:srgbClr val="2D3E50"/>
                </a:solidFill>
                <a:latin typeface="Calibri"/>
                <a:ea typeface="+mn-ea"/>
                <a:cs typeface="Calibri"/>
              </a:defRPr>
            </a:lvl5pPr>
            <a:lvl6pPr marL="2286000" indent="0" algn="l" defTabSz="914400" rtl="0" eaLnBrk="1" latinLnBrk="0" hangingPunct="1">
              <a:spcBef>
                <a:spcPct val="20000"/>
              </a:spcBef>
              <a:buClr>
                <a:schemeClr val="accent1"/>
              </a:buClr>
              <a:buFont typeface="Arial" pitchFamily="34" charset="0"/>
              <a:buNone/>
              <a:defRPr sz="1600" b="1" kern="1200">
                <a:solidFill>
                  <a:schemeClr val="tx2"/>
                </a:solidFill>
                <a:latin typeface="+mn-lt"/>
                <a:ea typeface="+mn-ea"/>
                <a:cs typeface="+mn-cs"/>
              </a:defRPr>
            </a:lvl6pPr>
            <a:lvl7pPr marL="2743200" indent="0" algn="l" defTabSz="914400" rtl="0" eaLnBrk="1" latinLnBrk="0" hangingPunct="1">
              <a:spcBef>
                <a:spcPct val="20000"/>
              </a:spcBef>
              <a:buClr>
                <a:schemeClr val="accent1"/>
              </a:buClr>
              <a:buFont typeface="Arial" pitchFamily="34" charset="0"/>
              <a:buNone/>
              <a:defRPr sz="1600" b="1" kern="1200">
                <a:solidFill>
                  <a:schemeClr val="tx2"/>
                </a:solidFill>
                <a:latin typeface="+mn-lt"/>
                <a:ea typeface="+mn-ea"/>
                <a:cs typeface="+mn-cs"/>
              </a:defRPr>
            </a:lvl7pPr>
            <a:lvl8pPr marL="3200400" indent="0" algn="l" defTabSz="914400" rtl="0" eaLnBrk="1" latinLnBrk="0" hangingPunct="1">
              <a:spcBef>
                <a:spcPct val="20000"/>
              </a:spcBef>
              <a:buClr>
                <a:schemeClr val="accent1"/>
              </a:buClr>
              <a:buFont typeface="Arial" pitchFamily="34" charset="0"/>
              <a:buNone/>
              <a:defRPr sz="1600" b="1" kern="1200">
                <a:solidFill>
                  <a:schemeClr val="tx2"/>
                </a:solidFill>
                <a:latin typeface="+mn-lt"/>
                <a:ea typeface="+mn-ea"/>
                <a:cs typeface="+mn-cs"/>
              </a:defRPr>
            </a:lvl8pPr>
            <a:lvl9pPr marL="3657600" indent="0" algn="l" defTabSz="914400" rtl="0" eaLnBrk="1" latinLnBrk="0" hangingPunct="1">
              <a:spcBef>
                <a:spcPct val="20000"/>
              </a:spcBef>
              <a:buClr>
                <a:schemeClr val="accent1"/>
              </a:buClr>
              <a:buFont typeface="Arial" pitchFamily="34" charset="0"/>
              <a:buNone/>
              <a:defRPr sz="1600" b="1" kern="1200">
                <a:solidFill>
                  <a:schemeClr val="tx2"/>
                </a:solidFill>
                <a:latin typeface="+mn-lt"/>
                <a:ea typeface="+mn-ea"/>
                <a:cs typeface="+mn-cs"/>
              </a:defRPr>
            </a:lvl9pPr>
          </a:lstStyle>
          <a:p>
            <a:endParaRPr lang="en-US" dirty="0" smtClean="0"/>
          </a:p>
          <a:p>
            <a:endParaRPr lang="en-US" dirty="0" smtClean="0"/>
          </a:p>
          <a:p>
            <a:endParaRPr lang="en-US" dirty="0" smtClean="0"/>
          </a:p>
          <a:p>
            <a:r>
              <a:rPr lang="en-US" b="1" dirty="0" smtClean="0">
                <a:solidFill>
                  <a:srgbClr val="0D5152"/>
                </a:solidFill>
              </a:rPr>
              <a:t>Deng </a:t>
            </a:r>
            <a:r>
              <a:rPr lang="en-US" b="1" dirty="0">
                <a:solidFill>
                  <a:srgbClr val="0D5152"/>
                </a:solidFill>
              </a:rPr>
              <a:t>Xiaoping 1978-97</a:t>
            </a:r>
          </a:p>
          <a:p>
            <a:pPr marL="342900" indent="-342900">
              <a:buFont typeface="Arial" panose="020B0604020202020204" pitchFamily="34" charset="0"/>
              <a:buChar char="•"/>
            </a:pPr>
            <a:r>
              <a:rPr lang="en-US" sz="2000" dirty="0" smtClean="0">
                <a:solidFill>
                  <a:srgbClr val="0D5152"/>
                </a:solidFill>
                <a:latin typeface="Arial" panose="020B0604020202020204" pitchFamily="34" charset="0"/>
                <a:cs typeface="Arial" panose="020B0604020202020204" pitchFamily="34" charset="0"/>
              </a:rPr>
              <a:t>Pragmatic</a:t>
            </a:r>
          </a:p>
          <a:p>
            <a:pPr marL="342900" indent="-342900">
              <a:buFont typeface="Arial" panose="020B0604020202020204" pitchFamily="34" charset="0"/>
              <a:buChar char="•"/>
            </a:pPr>
            <a:r>
              <a:rPr lang="en-US" sz="2000" dirty="0" smtClean="0">
                <a:solidFill>
                  <a:srgbClr val="0D5152"/>
                </a:solidFill>
                <a:latin typeface="Arial" panose="020B0604020202020204" pitchFamily="34" charset="0"/>
                <a:cs typeface="Arial" panose="020B0604020202020204" pitchFamily="34" charset="0"/>
              </a:rPr>
              <a:t>“To get rich is glorious”</a:t>
            </a:r>
          </a:p>
        </p:txBody>
      </p:sp>
      <p:pic>
        <p:nvPicPr>
          <p:cNvPr id="6" name="Content Placeholder 5"/>
          <p:cNvPicPr>
            <a:picLocks noGrp="1" noChangeAspect="1"/>
          </p:cNvPicPr>
          <p:nvPr>
            <p:ph sz="half" idx="2"/>
          </p:nvPr>
        </p:nvPicPr>
        <p:blipFill>
          <a:blip r:embed="rId3" cstate="hqprint">
            <a:extLst>
              <a:ext uri="{28A0092B-C50C-407E-A947-70E740481C1C}">
                <a14:useLocalDpi xmlns:a14="http://schemas.microsoft.com/office/drawing/2010/main"/>
              </a:ext>
            </a:extLst>
          </a:blip>
          <a:stretch>
            <a:fillRect/>
          </a:stretch>
        </p:blipFill>
        <p:spPr>
          <a:xfrm>
            <a:off x="721321" y="3320094"/>
            <a:ext cx="3761471" cy="2705462"/>
          </a:xfrm>
          <a:prstGeom prst="rect">
            <a:avLst/>
          </a:prstGeom>
        </p:spPr>
      </p:pic>
      <p:pic>
        <p:nvPicPr>
          <p:cNvPr id="8" name="Content Placeholder 7"/>
          <p:cNvPicPr>
            <a:picLocks noGrp="1" noChangeAspect="1"/>
          </p:cNvPicPr>
          <p:nvPr>
            <p:ph sz="quarter" idx="4"/>
          </p:nvPr>
        </p:nvPicPr>
        <p:blipFill>
          <a:blip r:embed="rId4" cstate="hqprint">
            <a:extLst>
              <a:ext uri="{28A0092B-C50C-407E-A947-70E740481C1C}">
                <a14:useLocalDpi xmlns:a14="http://schemas.microsoft.com/office/drawing/2010/main"/>
              </a:ext>
            </a:extLst>
          </a:blip>
          <a:stretch>
            <a:fillRect/>
          </a:stretch>
        </p:blipFill>
        <p:spPr>
          <a:xfrm>
            <a:off x="5040622" y="2720381"/>
            <a:ext cx="2872755" cy="3305175"/>
          </a:xfrm>
          <a:prstGeom prst="rect">
            <a:avLst/>
          </a:prstGeom>
        </p:spPr>
      </p:pic>
      <p:sp>
        <p:nvSpPr>
          <p:cNvPr id="9" name="TextBox 8"/>
          <p:cNvSpPr txBox="1"/>
          <p:nvPr/>
        </p:nvSpPr>
        <p:spPr>
          <a:xfrm>
            <a:off x="721321" y="5775788"/>
            <a:ext cx="3761471" cy="251444"/>
          </a:xfrm>
          <a:prstGeom prst="rect">
            <a:avLst/>
          </a:prstGeom>
          <a:noFill/>
        </p:spPr>
        <p:txBody>
          <a:bodyPr wrap="square" rtlCol="0">
            <a:spAutoFit/>
          </a:bodyPr>
          <a:lstStyle/>
          <a:p>
            <a:pPr lvl="0"/>
            <a:r>
              <a:rPr lang="en-US" sz="800" dirty="0">
                <a:solidFill>
                  <a:schemeClr val="bg1"/>
                </a:solidFill>
                <a:latin typeface="Calibri"/>
                <a:cs typeface="Calibri"/>
              </a:rPr>
              <a:t>AP Photo </a:t>
            </a:r>
          </a:p>
        </p:txBody>
      </p:sp>
      <p:sp>
        <p:nvSpPr>
          <p:cNvPr id="10" name="TextBox 9"/>
          <p:cNvSpPr txBox="1"/>
          <p:nvPr/>
        </p:nvSpPr>
        <p:spPr>
          <a:xfrm>
            <a:off x="5040622" y="5775752"/>
            <a:ext cx="2872755" cy="251444"/>
          </a:xfrm>
          <a:prstGeom prst="rect">
            <a:avLst/>
          </a:prstGeom>
          <a:noFill/>
        </p:spPr>
        <p:txBody>
          <a:bodyPr wrap="square" rtlCol="0">
            <a:spAutoFit/>
          </a:bodyPr>
          <a:lstStyle/>
          <a:p>
            <a:pPr lvl="0"/>
            <a:r>
              <a:rPr lang="en-US" sz="800" dirty="0">
                <a:solidFill>
                  <a:schemeClr val="bg1"/>
                </a:solidFill>
                <a:latin typeface="Calibri"/>
                <a:cs typeface="Calibri"/>
              </a:rPr>
              <a:t>AP </a:t>
            </a:r>
            <a:r>
              <a:rPr lang="en-US" sz="800" dirty="0" smtClean="0">
                <a:solidFill>
                  <a:schemeClr val="bg1"/>
                </a:solidFill>
                <a:latin typeface="Calibri"/>
                <a:cs typeface="Calibri"/>
              </a:rPr>
              <a:t>Photo/Xinhua </a:t>
            </a:r>
            <a:endParaRPr lang="en-US" sz="800" dirty="0">
              <a:solidFill>
                <a:schemeClr val="bg1"/>
              </a:solidFill>
              <a:latin typeface="Calibri"/>
              <a:cs typeface="Calibri"/>
            </a:endParaRPr>
          </a:p>
        </p:txBody>
      </p:sp>
    </p:spTree>
    <p:extLst>
      <p:ext uri="{BB962C8B-B14F-4D97-AF65-F5344CB8AC3E}">
        <p14:creationId xmlns:p14="http://schemas.microsoft.com/office/powerpoint/2010/main" val="26124925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solidFill>
                  <a:srgbClr val="B1E001"/>
                </a:solidFill>
              </a:rPr>
              <a:t>CHINA’S ONE-CHILD POLICY</a:t>
            </a:r>
            <a:endParaRPr lang="en-US" dirty="0">
              <a:solidFill>
                <a:srgbClr val="B1E001"/>
              </a:solidFill>
            </a:endParaRPr>
          </a:p>
        </p:txBody>
      </p:sp>
      <p:sp>
        <p:nvSpPr>
          <p:cNvPr id="6" name="Content Placeholder 5"/>
          <p:cNvSpPr>
            <a:spLocks noGrp="1"/>
          </p:cNvSpPr>
          <p:nvPr>
            <p:ph idx="1"/>
          </p:nvPr>
        </p:nvSpPr>
        <p:spPr/>
        <p:txBody>
          <a:bodyPr/>
          <a:lstStyle/>
          <a:p>
            <a:pPr marL="0" indent="0">
              <a:buNone/>
            </a:pPr>
            <a:r>
              <a:rPr lang="en-US" sz="2600" dirty="0" smtClean="0"/>
              <a:t>Belief that high population</a:t>
            </a:r>
            <a:r>
              <a:rPr lang="en-US" sz="2600" b="1" dirty="0" smtClean="0"/>
              <a:t> quantity </a:t>
            </a:r>
            <a:r>
              <a:rPr lang="en-US" sz="2600" dirty="0" smtClean="0"/>
              <a:t>would negatively impact population’s </a:t>
            </a:r>
            <a:r>
              <a:rPr lang="en-US" sz="2600" b="1" dirty="0" smtClean="0"/>
              <a:t>quality </a:t>
            </a:r>
            <a:r>
              <a:rPr lang="en-US" sz="2600" dirty="0" smtClean="0"/>
              <a:t>of life.</a:t>
            </a:r>
            <a:endParaRPr lang="en-US" sz="2600" b="1" dirty="0" smtClean="0"/>
          </a:p>
          <a:p>
            <a:pPr marL="0" indent="0">
              <a:buNone/>
            </a:pPr>
            <a:endParaRPr lang="en-US" dirty="0"/>
          </a:p>
          <a:p>
            <a:pPr marL="0" indent="0">
              <a:buNone/>
            </a:pPr>
            <a:r>
              <a:rPr lang="en-US" sz="2000" dirty="0" smtClean="0"/>
              <a:t>“If we do not implement planned population control and let the population increase uncontrollably, rapid population growth is bound to put a heavy burden on the state and the people, cripple the national economy, adversely affect accumulation and State construction, the people’s living standard and the their health, and slow down progress of the four </a:t>
            </a:r>
            <a:r>
              <a:rPr lang="en-US" sz="2000" dirty="0" err="1" smtClean="0"/>
              <a:t>modernisations</a:t>
            </a:r>
            <a:r>
              <a:rPr lang="en-US" sz="2000" dirty="0" smtClean="0"/>
              <a:t>.”</a:t>
            </a:r>
          </a:p>
          <a:p>
            <a:pPr marL="0" indent="0">
              <a:buNone/>
            </a:pPr>
            <a:endParaRPr lang="en-US" sz="2000" dirty="0" smtClean="0"/>
          </a:p>
          <a:p>
            <a:pPr marL="0" indent="0">
              <a:buNone/>
            </a:pPr>
            <a:r>
              <a:rPr lang="en-US" sz="2000" dirty="0" smtClean="0"/>
              <a:t>				Editorial, </a:t>
            </a:r>
            <a:r>
              <a:rPr lang="en-US" sz="2000" i="1" dirty="0" smtClean="0"/>
              <a:t>People’s Daily</a:t>
            </a:r>
            <a:r>
              <a:rPr lang="en-US" sz="2000" dirty="0" smtClean="0"/>
              <a:t>, 8 July 1978</a:t>
            </a:r>
            <a:endParaRPr lang="en-US" sz="2000" dirty="0"/>
          </a:p>
        </p:txBody>
      </p:sp>
    </p:spTree>
    <p:extLst>
      <p:ext uri="{BB962C8B-B14F-4D97-AF65-F5344CB8AC3E}">
        <p14:creationId xmlns:p14="http://schemas.microsoft.com/office/powerpoint/2010/main" val="2084238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solidFill>
                  <a:srgbClr val="B1E001"/>
                </a:solidFill>
              </a:rPr>
              <a:t>CHINA’S ONE-CHILD POLICY</a:t>
            </a:r>
            <a:endParaRPr lang="en-US" dirty="0">
              <a:solidFill>
                <a:srgbClr val="B1E001"/>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308472314"/>
              </p:ext>
            </p:extLst>
          </p:nvPr>
        </p:nvGraphicFramePr>
        <p:xfrm>
          <a:off x="762000" y="1638300"/>
          <a:ext cx="6451600" cy="41306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ontent Placeholder 3"/>
          <p:cNvGraphicFramePr>
            <a:graphicFrameLocks/>
          </p:cNvGraphicFramePr>
          <p:nvPr>
            <p:extLst>
              <p:ext uri="{D42A27DB-BD31-4B8C-83A1-F6EECF244321}">
                <p14:modId xmlns:p14="http://schemas.microsoft.com/office/powerpoint/2010/main" val="2600352192"/>
              </p:ext>
            </p:extLst>
          </p:nvPr>
        </p:nvGraphicFramePr>
        <p:xfrm>
          <a:off x="514288" y="1599900"/>
          <a:ext cx="7887215" cy="4696584"/>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7"/>
          <p:cNvSpPr/>
          <p:nvPr/>
        </p:nvSpPr>
        <p:spPr>
          <a:xfrm>
            <a:off x="2835103" y="2488540"/>
            <a:ext cx="1760775" cy="584775"/>
          </a:xfrm>
          <a:prstGeom prst="rect">
            <a:avLst/>
          </a:prstGeom>
        </p:spPr>
        <p:txBody>
          <a:bodyPr wrap="square">
            <a:spAutoFit/>
          </a:bodyPr>
          <a:lstStyle/>
          <a:p>
            <a:r>
              <a:rPr lang="en-US" sz="1600" dirty="0">
                <a:solidFill>
                  <a:srgbClr val="0D5152"/>
                </a:solidFill>
                <a:latin typeface="Arial" panose="020B0604020202020204" pitchFamily="34" charset="0"/>
                <a:ea typeface="Times New Roman" panose="02020603050405020304" pitchFamily="18" charset="0"/>
                <a:cs typeface="Arial" panose="020B0604020202020204" pitchFamily="34" charset="0"/>
              </a:rPr>
              <a:t>One-child Policy introduced</a:t>
            </a:r>
            <a:endParaRPr lang="en-US" sz="1600" dirty="0">
              <a:solidFill>
                <a:srgbClr val="0D5152"/>
              </a:solidFill>
              <a:latin typeface="Arial" panose="020B0604020202020204" pitchFamily="34" charset="0"/>
              <a:cs typeface="Arial" panose="020B0604020202020204" pitchFamily="34" charset="0"/>
            </a:endParaRPr>
          </a:p>
        </p:txBody>
      </p:sp>
      <p:sp>
        <p:nvSpPr>
          <p:cNvPr id="2" name="Rectangle 1"/>
          <p:cNvSpPr/>
          <p:nvPr/>
        </p:nvSpPr>
        <p:spPr>
          <a:xfrm>
            <a:off x="917045" y="1072391"/>
            <a:ext cx="3836115" cy="461665"/>
          </a:xfrm>
          <a:prstGeom prst="rect">
            <a:avLst/>
          </a:prstGeom>
        </p:spPr>
        <p:txBody>
          <a:bodyPr wrap="none">
            <a:spAutoFit/>
          </a:bodyPr>
          <a:lstStyle/>
          <a:p>
            <a:r>
              <a:rPr lang="en-US" sz="2400" dirty="0" smtClean="0">
                <a:solidFill>
                  <a:srgbClr val="0D5152"/>
                </a:solidFill>
                <a:latin typeface="Arial" panose="020B0604020202020204" pitchFamily="34" charset="0"/>
                <a:cs typeface="Arial" panose="020B0604020202020204" pitchFamily="34" charset="0"/>
              </a:rPr>
              <a:t>Was </a:t>
            </a:r>
            <a:r>
              <a:rPr lang="en-US" sz="2400" dirty="0">
                <a:solidFill>
                  <a:srgbClr val="0D5152"/>
                </a:solidFill>
                <a:latin typeface="Arial" panose="020B0604020202020204" pitchFamily="34" charset="0"/>
                <a:cs typeface="Arial" panose="020B0604020202020204" pitchFamily="34" charset="0"/>
              </a:rPr>
              <a:t>the policy necessary?</a:t>
            </a:r>
          </a:p>
        </p:txBody>
      </p:sp>
      <p:sp>
        <p:nvSpPr>
          <p:cNvPr id="9" name="TextBox 8"/>
          <p:cNvSpPr txBox="1"/>
          <p:nvPr/>
        </p:nvSpPr>
        <p:spPr>
          <a:xfrm>
            <a:off x="5643299" y="6453674"/>
            <a:ext cx="1570301" cy="246221"/>
          </a:xfrm>
          <a:prstGeom prst="rect">
            <a:avLst/>
          </a:prstGeom>
          <a:noFill/>
        </p:spPr>
        <p:txBody>
          <a:bodyPr wrap="square" rtlCol="0">
            <a:spAutoFit/>
          </a:bodyPr>
          <a:lstStyle/>
          <a:p>
            <a:pPr algn="r"/>
            <a:r>
              <a:rPr lang="en-US" sz="1000" dirty="0" smtClean="0">
                <a:latin typeface="Arial"/>
                <a:cs typeface="Arial"/>
              </a:rPr>
              <a:t>Source: World Bank </a:t>
            </a:r>
            <a:endParaRPr lang="en-US" sz="1000" dirty="0">
              <a:latin typeface="Arial"/>
              <a:cs typeface="Arial"/>
            </a:endParaRPr>
          </a:p>
        </p:txBody>
      </p:sp>
    </p:spTree>
    <p:extLst>
      <p:ext uri="{BB962C8B-B14F-4D97-AF65-F5344CB8AC3E}">
        <p14:creationId xmlns:p14="http://schemas.microsoft.com/office/powerpoint/2010/main" val="288983699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Horizon.thmx</Template>
  <TotalTime>1786</TotalTime>
  <Words>1543</Words>
  <Application>Microsoft Office PowerPoint</Application>
  <PresentationFormat>On-screen Show (4:3)</PresentationFormat>
  <Paragraphs>249</Paragraphs>
  <Slides>33</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Calisto MT</vt:lpstr>
      <vt:lpstr>Times New Roman</vt:lpstr>
      <vt:lpstr>Newsprint</vt:lpstr>
      <vt:lpstr>CHINA’S ONE-CHILD POLICY</vt:lpstr>
      <vt:lpstr>CHINA’S ONE-CHILD POLICY</vt:lpstr>
      <vt:lpstr>CHINA’S ONE-CHILD POLICY</vt:lpstr>
      <vt:lpstr>CHINA’S ONE-CHILD POLICY</vt:lpstr>
      <vt:lpstr>CHINA’S ONE-CHILD POLICY</vt:lpstr>
      <vt:lpstr>CHINA’S ONE-CHILD POLICY</vt:lpstr>
      <vt:lpstr>CHINA’S ONE-CHILD POLICY</vt:lpstr>
      <vt:lpstr>CHINA’S ONE-CHILD POLICY</vt:lpstr>
      <vt:lpstr>CHINA’S ONE-CHILD POLICY</vt:lpstr>
      <vt:lpstr>CHINA’S ONE-CHILD POLICY</vt:lpstr>
      <vt:lpstr>CHINA’S ONE-CHILD POLICY</vt:lpstr>
      <vt:lpstr>CHINA’S ONE-CHILD POLICY</vt:lpstr>
      <vt:lpstr>CHINA’S ONE-CHILD POLICY</vt:lpstr>
      <vt:lpstr>CHINA’S ONE-CHILD POLICY</vt:lpstr>
      <vt:lpstr>CHINA’S ONE-CHILD POLICY</vt:lpstr>
      <vt:lpstr>CHINA’S ONE-CHILD POLICY</vt:lpstr>
      <vt:lpstr>CHINA’S ONE-CHILD POLICY</vt:lpstr>
      <vt:lpstr>CHINA’S ONE-CHILD POLICY</vt:lpstr>
      <vt:lpstr>CHINA’S ONE-CHILD POLICY</vt:lpstr>
      <vt:lpstr>CHINA’S ONE-CHILD POLICY</vt:lpstr>
      <vt:lpstr>CHINA’S ONE-CHILD POLICY</vt:lpstr>
      <vt:lpstr>CHINA’S ONE-CHILD POLICY</vt:lpstr>
      <vt:lpstr>CHINA’S ONE-CHILD POLICY</vt:lpstr>
      <vt:lpstr>CHINA’S ONE-CHILD POLICY</vt:lpstr>
      <vt:lpstr>CHINA’S ONE-CHILD POLICY</vt:lpstr>
      <vt:lpstr>CHINA’S ONE-CHILD POLICY</vt:lpstr>
      <vt:lpstr>CHINA’S ONE-CHILD POLICY</vt:lpstr>
      <vt:lpstr>CHINA’S ONE-CHILD POLICY</vt:lpstr>
      <vt:lpstr>CHINA’S ONE-CHILD POLICY</vt:lpstr>
      <vt:lpstr>CHINA’S ONE-CHILD POLICY</vt:lpstr>
      <vt:lpstr>CHINA’S ONE-CHILD POLICY</vt:lpstr>
      <vt:lpstr>CHINA’S ONE-CHILD POLICY</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 Z</dc:creator>
  <cp:lastModifiedBy>Justin Kwan</cp:lastModifiedBy>
  <cp:revision>56</cp:revision>
  <dcterms:created xsi:type="dcterms:W3CDTF">2016-06-09T16:25:12Z</dcterms:created>
  <dcterms:modified xsi:type="dcterms:W3CDTF">2019-08-27T17:18:57Z</dcterms:modified>
</cp:coreProperties>
</file>