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9" r:id="rId3"/>
    <p:sldId id="288" r:id="rId4"/>
    <p:sldId id="289" r:id="rId5"/>
    <p:sldId id="267" r:id="rId6"/>
    <p:sldId id="268" r:id="rId7"/>
    <p:sldId id="319" r:id="rId8"/>
    <p:sldId id="274" r:id="rId9"/>
    <p:sldId id="269" r:id="rId10"/>
    <p:sldId id="291" r:id="rId11"/>
    <p:sldId id="331" r:id="rId12"/>
    <p:sldId id="290" r:id="rId13"/>
    <p:sldId id="309" r:id="rId14"/>
    <p:sldId id="310" r:id="rId15"/>
    <p:sldId id="311" r:id="rId16"/>
    <p:sldId id="327" r:id="rId17"/>
    <p:sldId id="330" r:id="rId18"/>
    <p:sldId id="328" r:id="rId19"/>
    <p:sldId id="329" r:id="rId20"/>
    <p:sldId id="322" r:id="rId21"/>
    <p:sldId id="325" r:id="rId22"/>
    <p:sldId id="323"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66C"/>
    <a:srgbClr val="45A38B"/>
    <a:srgbClr val="B8ECD7"/>
    <a:srgbClr val="0D5152"/>
    <a:srgbClr val="B1E001"/>
    <a:srgbClr val="083643"/>
    <a:srgbClr val="E64C66"/>
    <a:srgbClr val="2D3E50"/>
    <a:srgbClr val="1BBC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06" autoAdjust="0"/>
  </p:normalViewPr>
  <p:slideViewPr>
    <p:cSldViewPr snapToGrid="0" snapToObjects="1">
      <p:cViewPr varScale="1">
        <p:scale>
          <a:sx n="82" d="100"/>
          <a:sy n="82" d="100"/>
        </p:scale>
        <p:origin x="23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4C6301-2B01-824B-BCBD-A0A6A6A698FB}" type="datetimeFigureOut">
              <a:rPr lang="en-US" smtClean="0"/>
              <a:t>11/16/2017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C1A3D4-E194-C24F-A9DC-4961E49301E2}" type="slidenum">
              <a:rPr lang="en-US" smtClean="0"/>
              <a:t>‹#›</a:t>
            </a:fld>
            <a:endParaRPr lang="en-US"/>
          </a:p>
        </p:txBody>
      </p:sp>
    </p:spTree>
    <p:extLst>
      <p:ext uri="{BB962C8B-B14F-4D97-AF65-F5344CB8AC3E}">
        <p14:creationId xmlns:p14="http://schemas.microsoft.com/office/powerpoint/2010/main" val="18193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A9648-D334-0747-9768-AF4FDE892CF0}" type="datetimeFigureOut">
              <a:rPr lang="en-US" smtClean="0"/>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E3C63-1B04-3B46-96A2-F2141B7C2C9C}" type="slidenum">
              <a:rPr lang="en-US" smtClean="0"/>
              <a:t>‹#›</a:t>
            </a:fld>
            <a:endParaRPr lang="en-US"/>
          </a:p>
        </p:txBody>
      </p:sp>
    </p:spTree>
    <p:extLst>
      <p:ext uri="{BB962C8B-B14F-4D97-AF65-F5344CB8AC3E}">
        <p14:creationId xmlns:p14="http://schemas.microsoft.com/office/powerpoint/2010/main" val="280060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https://www.deamuseum.org/ccp/opium/production-distribution.html</a:t>
            </a:r>
          </a:p>
        </p:txBody>
      </p:sp>
      <p:sp>
        <p:nvSpPr>
          <p:cNvPr id="4" name="Slide Number Placeholder 3"/>
          <p:cNvSpPr>
            <a:spLocks noGrp="1"/>
          </p:cNvSpPr>
          <p:nvPr>
            <p:ph type="sldNum" sz="quarter" idx="10"/>
          </p:nvPr>
        </p:nvSpPr>
        <p:spPr/>
        <p:txBody>
          <a:bodyPr/>
          <a:lstStyle/>
          <a:p>
            <a:fld id="{C15E3C63-1B04-3B46-96A2-F2141B7C2C9C}" type="slidenum">
              <a:rPr lang="en-US" smtClean="0"/>
              <a:t>1</a:t>
            </a:fld>
            <a:endParaRPr lang="en-US"/>
          </a:p>
        </p:txBody>
      </p:sp>
    </p:spTree>
    <p:extLst>
      <p:ext uri="{BB962C8B-B14F-4D97-AF65-F5344CB8AC3E}">
        <p14:creationId xmlns:p14="http://schemas.microsoft.com/office/powerpoint/2010/main" val="328409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 </a:t>
            </a:r>
            <a:r>
              <a:rPr lang="en-US" dirty="0" err="1" smtClean="0"/>
              <a:t>Tse-hsu</a:t>
            </a:r>
            <a:r>
              <a:rPr lang="en-US" dirty="0" smtClean="0"/>
              <a:t> is a version</a:t>
            </a:r>
            <a:r>
              <a:rPr lang="en-US" baseline="0" dirty="0" smtClean="0"/>
              <a:t> of the spelling of Lin </a:t>
            </a:r>
            <a:r>
              <a:rPr lang="en-US" baseline="0" dirty="0" err="1" smtClean="0"/>
              <a:t>Zexu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11</a:t>
            </a:fld>
            <a:endParaRPr lang="en-US"/>
          </a:p>
        </p:txBody>
      </p:sp>
    </p:spTree>
    <p:extLst>
      <p:ext uri="{BB962C8B-B14F-4D97-AF65-F5344CB8AC3E}">
        <p14:creationId xmlns:p14="http://schemas.microsoft.com/office/powerpoint/2010/main" val="420989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12</a:t>
            </a:fld>
            <a:endParaRPr lang="en-US"/>
          </a:p>
        </p:txBody>
      </p:sp>
    </p:spTree>
    <p:extLst>
      <p:ext uri="{BB962C8B-B14F-4D97-AF65-F5344CB8AC3E}">
        <p14:creationId xmlns:p14="http://schemas.microsoft.com/office/powerpoint/2010/main" val="30176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13</a:t>
            </a:fld>
            <a:endParaRPr lang="en-US"/>
          </a:p>
        </p:txBody>
      </p:sp>
    </p:spTree>
    <p:extLst>
      <p:ext uri="{BB962C8B-B14F-4D97-AF65-F5344CB8AC3E}">
        <p14:creationId xmlns:p14="http://schemas.microsoft.com/office/powerpoint/2010/main" val="316179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E3C63-1B04-3B46-96A2-F2141B7C2C9C}" type="slidenum">
              <a:rPr lang="en-US" smtClean="0"/>
              <a:t>14</a:t>
            </a:fld>
            <a:endParaRPr lang="en-US"/>
          </a:p>
        </p:txBody>
      </p:sp>
    </p:spTree>
    <p:extLst>
      <p:ext uri="{BB962C8B-B14F-4D97-AF65-F5344CB8AC3E}">
        <p14:creationId xmlns:p14="http://schemas.microsoft.com/office/powerpoint/2010/main" val="399386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15</a:t>
            </a:fld>
            <a:endParaRPr lang="en-US"/>
          </a:p>
        </p:txBody>
      </p:sp>
    </p:spTree>
    <p:extLst>
      <p:ext uri="{BB962C8B-B14F-4D97-AF65-F5344CB8AC3E}">
        <p14:creationId xmlns:p14="http://schemas.microsoft.com/office/powerpoint/2010/main" val="390121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On November 3, 1839—still with no declaration of war having emanated from either side—the unresolved Kowloon incident coupled with other complications precipitated a dramatic military confrontation at </a:t>
            </a:r>
            <a:r>
              <a:rPr lang="en-CA" sz="1200" b="0" i="0" kern="1200" dirty="0" err="1">
                <a:solidFill>
                  <a:schemeClr val="tx1"/>
                </a:solidFill>
                <a:effectLst/>
                <a:latin typeface="+mn-lt"/>
                <a:ea typeface="+mn-ea"/>
                <a:cs typeface="+mn-cs"/>
              </a:rPr>
              <a:t>Chuanbi</a:t>
            </a:r>
            <a:r>
              <a:rPr lang="en-CA" sz="1200" b="0" i="0" kern="1200" dirty="0">
                <a:solidFill>
                  <a:schemeClr val="tx1"/>
                </a:solidFill>
                <a:effectLst/>
                <a:latin typeface="+mn-lt"/>
                <a:ea typeface="+mn-ea"/>
                <a:cs typeface="+mn-cs"/>
              </a:rPr>
              <a:t> on Canton Bay.  On this occasion, two British frigates—the 28-gun </a:t>
            </a:r>
            <a:r>
              <a:rPr lang="en-CA" sz="1200" b="0" i="1" kern="1200" dirty="0" err="1">
                <a:solidFill>
                  <a:schemeClr val="tx1"/>
                </a:solidFill>
                <a:effectLst/>
                <a:latin typeface="+mn-lt"/>
                <a:ea typeface="+mn-ea"/>
                <a:cs typeface="+mn-cs"/>
              </a:rPr>
              <a:t>Volage</a:t>
            </a:r>
            <a:r>
              <a:rPr lang="en-CA" sz="1200" b="0" i="0" kern="1200" dirty="0">
                <a:solidFill>
                  <a:schemeClr val="tx1"/>
                </a:solidFill>
                <a:effectLst/>
                <a:latin typeface="+mn-lt"/>
                <a:ea typeface="+mn-ea"/>
                <a:cs typeface="+mn-cs"/>
              </a:rPr>
              <a:t> and 18-gun </a:t>
            </a:r>
            <a:r>
              <a:rPr lang="en-CA" sz="1200" b="0" i="1" kern="1200" dirty="0">
                <a:solidFill>
                  <a:schemeClr val="tx1"/>
                </a:solidFill>
                <a:effectLst/>
                <a:latin typeface="+mn-lt"/>
                <a:ea typeface="+mn-ea"/>
                <a:cs typeface="+mn-cs"/>
              </a:rPr>
              <a:t>Hyacinth</a:t>
            </a:r>
            <a:r>
              <a:rPr lang="en-CA" sz="1200" b="0" i="0" kern="1200" dirty="0">
                <a:solidFill>
                  <a:schemeClr val="tx1"/>
                </a:solidFill>
                <a:effectLst/>
                <a:latin typeface="+mn-lt"/>
                <a:ea typeface="+mn-ea"/>
                <a:cs typeface="+mn-cs"/>
              </a:rPr>
              <a:t>—took on 29 Chinese vessels that were blockading the harbor (16 war junks and 13 “fire-boats,” craft packed with straw and brushwood, sometimes covering chests of gunpowder, that were set ablaze and floated toward the wooden ships of the enemy). One junk was blown to bits by a lucky shot to its magazine, several other junks were sunk or heavily damaged, and only one British sailor was wounded as opposed to at least 15 Chinese killed. </a:t>
            </a:r>
          </a:p>
          <a:p>
            <a:r>
              <a:rPr lang="en-CA" sz="1200" b="0" i="0" kern="1200" dirty="0">
                <a:solidFill>
                  <a:schemeClr val="tx1"/>
                </a:solidFill>
                <a:effectLst/>
                <a:latin typeface="+mn-lt"/>
                <a:ea typeface="+mn-ea"/>
                <a:cs typeface="+mn-cs"/>
              </a:rPr>
              <a:t>Source: https://ocw.mit.edu/ans7870/21f/21f.027/opium_wars_01/ow1_essay03.html</a:t>
            </a:r>
          </a:p>
          <a:p>
            <a:r>
              <a:rPr lang="en-CA" sz="1200" b="0" i="0" kern="1200" dirty="0">
                <a:solidFill>
                  <a:schemeClr val="tx1"/>
                </a:solidFill>
                <a:effectLst/>
                <a:latin typeface="+mn-lt"/>
                <a:ea typeface="+mn-ea"/>
                <a:cs typeface="+mn-cs"/>
              </a:rPr>
              <a:t>Photo source: </a:t>
            </a:r>
            <a:r>
              <a:rPr lang="en-CA" sz="1200" b="0" i="1" kern="1200" dirty="0">
                <a:solidFill>
                  <a:schemeClr val="tx1"/>
                </a:solidFill>
                <a:effectLst/>
                <a:latin typeface="+mn-lt"/>
                <a:ea typeface="+mn-ea"/>
                <a:cs typeface="+mn-cs"/>
              </a:rPr>
              <a:t>HMS </a:t>
            </a:r>
            <a:r>
              <a:rPr lang="en-CA" sz="1200" b="0" i="0" kern="1200" dirty="0" err="1">
                <a:solidFill>
                  <a:schemeClr val="tx1"/>
                </a:solidFill>
                <a:effectLst/>
                <a:latin typeface="+mn-lt"/>
                <a:ea typeface="+mn-ea"/>
                <a:cs typeface="+mn-cs"/>
              </a:rPr>
              <a:t>Volage</a:t>
            </a:r>
            <a:r>
              <a:rPr lang="en-CA" sz="1200" b="0" i="1" kern="1200" dirty="0">
                <a:solidFill>
                  <a:schemeClr val="tx1"/>
                </a:solidFill>
                <a:effectLst/>
                <a:latin typeface="+mn-lt"/>
                <a:ea typeface="+mn-ea"/>
                <a:cs typeface="+mn-cs"/>
              </a:rPr>
              <a:t> &amp; HMS </a:t>
            </a:r>
            <a:r>
              <a:rPr lang="en-CA" sz="1200" b="0" i="0" kern="1200" dirty="0">
                <a:solidFill>
                  <a:schemeClr val="tx1"/>
                </a:solidFill>
                <a:effectLst/>
                <a:latin typeface="+mn-lt"/>
                <a:ea typeface="+mn-ea"/>
                <a:cs typeface="+mn-cs"/>
              </a:rPr>
              <a:t>Hyacinth</a:t>
            </a:r>
            <a:r>
              <a:rPr lang="en-CA" sz="1200" b="0" i="1" kern="1200" dirty="0">
                <a:solidFill>
                  <a:schemeClr val="tx1"/>
                </a:solidFill>
                <a:effectLst/>
                <a:latin typeface="+mn-lt"/>
                <a:ea typeface="+mn-ea"/>
                <a:cs typeface="+mn-cs"/>
              </a:rPr>
              <a:t> confront Chinese</a:t>
            </a:r>
            <a:r>
              <a:rPr lang="en-CA" dirty="0"/>
              <a:t/>
            </a:r>
            <a:br>
              <a:rPr lang="en-CA" dirty="0"/>
            </a:br>
            <a:r>
              <a:rPr lang="en-CA" sz="1200" b="0" i="1" kern="1200" dirty="0">
                <a:solidFill>
                  <a:schemeClr val="tx1"/>
                </a:solidFill>
                <a:effectLst/>
                <a:latin typeface="+mn-lt"/>
                <a:ea typeface="+mn-ea"/>
                <a:cs typeface="+mn-cs"/>
              </a:rPr>
              <a:t>war junks at </a:t>
            </a:r>
            <a:r>
              <a:rPr lang="en-CA" sz="1200" b="0" i="1" kern="1200" dirty="0" err="1">
                <a:solidFill>
                  <a:schemeClr val="tx1"/>
                </a:solidFill>
                <a:effectLst/>
                <a:latin typeface="+mn-lt"/>
                <a:ea typeface="+mn-ea"/>
                <a:cs typeface="+mn-cs"/>
              </a:rPr>
              <a:t>Chuenpee</a:t>
            </a:r>
            <a:r>
              <a:rPr lang="en-CA" sz="1200" b="0" i="1" kern="1200" dirty="0">
                <a:solidFill>
                  <a:schemeClr val="tx1"/>
                </a:solidFill>
                <a:effectLst/>
                <a:latin typeface="+mn-lt"/>
                <a:ea typeface="+mn-ea"/>
                <a:cs typeface="+mn-cs"/>
              </a:rPr>
              <a:t>, November 3, 1839, by Miller </a:t>
            </a:r>
          </a:p>
          <a:p>
            <a:r>
              <a:rPr lang="en-CA" sz="1200" b="0" i="0" kern="1200" dirty="0">
                <a:solidFill>
                  <a:schemeClr val="tx1"/>
                </a:solidFill>
                <a:effectLst/>
                <a:latin typeface="+mn-lt"/>
                <a:ea typeface="+mn-ea"/>
                <a:cs typeface="+mn-cs"/>
              </a:rPr>
              <a:t>National Maritime Museum</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[1839_ChWar_PAF4873_nmm]</a:t>
            </a:r>
            <a:r>
              <a:rPr lang="en-CA" sz="1200" b="0" i="1"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C15E3C63-1B04-3B46-96A2-F2141B7C2C9C}" type="slidenum">
              <a:rPr lang="en-US" smtClean="0"/>
              <a:t>17</a:t>
            </a:fld>
            <a:endParaRPr lang="en-US"/>
          </a:p>
        </p:txBody>
      </p:sp>
    </p:spTree>
    <p:extLst>
      <p:ext uri="{BB962C8B-B14F-4D97-AF65-F5344CB8AC3E}">
        <p14:creationId xmlns:p14="http://schemas.microsoft.com/office/powerpoint/2010/main" val="31872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Opium War] was not only the most decisive reversal the Manchus had ever received, it also saw innovations in Western military technology and tactics. The emergence of the steam-driven vessel as a considerable force in naval battles was perhaps the most important of these, as shown by the campaign record of the British ship </a:t>
            </a:r>
            <a:r>
              <a:rPr lang="en-US" i="1" dirty="0"/>
              <a:t>Nemesis</a:t>
            </a:r>
            <a:r>
              <a:rPr lang="en-US" dirty="0"/>
              <a:t>. The </a:t>
            </a:r>
            <a:r>
              <a:rPr lang="en-US" i="1" dirty="0"/>
              <a:t>Nemesis</a:t>
            </a:r>
            <a:r>
              <a:rPr lang="en-US" dirty="0"/>
              <a:t> was an </a:t>
            </a:r>
            <a:r>
              <a:rPr lang="en-US" dirty="0" err="1"/>
              <a:t>uncoppered</a:t>
            </a:r>
            <a:r>
              <a:rPr lang="en-US" dirty="0"/>
              <a:t> paddle-wheel iron ship that used sails in favorable winds and six boilers fired by wood or coal for making seven to eight knots even in heavy seas. Drawing only five feet, the ship could operate in shallow coastal waters in virtually any wind or tidal condition. In the Canton Bogue campaigns, the Nemesis roamed the shallows firing grapeshot, heavy shells, and explosive rockets, grappling and towing junks, ferrying troops, and towing the sailing vessels on calm days. In the Shanghai campaign, the ship towed the men-of-war with their heavy guns into firing range on the city and served as a transport that could unload the British directly onto the docks.</a:t>
            </a:r>
          </a:p>
          <a:p>
            <a:pPr marL="0" indent="0">
              <a:buNone/>
            </a:pPr>
            <a:r>
              <a:rPr lang="en-US" dirty="0"/>
              <a:t>-Source: </a:t>
            </a:r>
            <a:r>
              <a:rPr lang="en-CA" dirty="0"/>
              <a:t>Jonathan D. Spence, The Search for Modern China, New York: W. W. Norton &amp; Company, 1990.</a:t>
            </a:r>
          </a:p>
          <a:p>
            <a:endParaRPr lang="en-CA" dirty="0"/>
          </a:p>
        </p:txBody>
      </p:sp>
      <p:sp>
        <p:nvSpPr>
          <p:cNvPr id="4" name="Slide Number Placeholder 3"/>
          <p:cNvSpPr>
            <a:spLocks noGrp="1"/>
          </p:cNvSpPr>
          <p:nvPr>
            <p:ph type="sldNum" sz="quarter" idx="10"/>
          </p:nvPr>
        </p:nvSpPr>
        <p:spPr/>
        <p:txBody>
          <a:bodyPr/>
          <a:lstStyle/>
          <a:p>
            <a:fld id="{C15E3C63-1B04-3B46-96A2-F2141B7C2C9C}" type="slidenum">
              <a:rPr lang="en-US" smtClean="0"/>
              <a:t>18</a:t>
            </a:fld>
            <a:endParaRPr lang="en-US"/>
          </a:p>
        </p:txBody>
      </p:sp>
    </p:spTree>
    <p:extLst>
      <p:ext uri="{BB962C8B-B14F-4D97-AF65-F5344CB8AC3E}">
        <p14:creationId xmlns:p14="http://schemas.microsoft.com/office/powerpoint/2010/main" val="308483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other costly and humiliating conditions inflicted on the losing side in the first Opium War, the Chinese were forced to pay a huge indemnity of 20 million silver dollars to the victors. 12 million of this sum was for covering British war costs; three million was for covering debts to English merchants; and five million was compensation for the opium stocks Commissioner Lin had destroyed in 1839.</a:t>
            </a:r>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20</a:t>
            </a:fld>
            <a:endParaRPr lang="en-US"/>
          </a:p>
        </p:txBody>
      </p:sp>
    </p:spTree>
    <p:extLst>
      <p:ext uri="{BB962C8B-B14F-4D97-AF65-F5344CB8AC3E}">
        <p14:creationId xmlns:p14="http://schemas.microsoft.com/office/powerpoint/2010/main" val="342907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E3C63-1B04-3B46-96A2-F2141B7C2C9C}" type="slidenum">
              <a:rPr lang="en-US" smtClean="0"/>
              <a:t>23</a:t>
            </a:fld>
            <a:endParaRPr lang="en-US"/>
          </a:p>
        </p:txBody>
      </p:sp>
    </p:spTree>
    <p:extLst>
      <p:ext uri="{BB962C8B-B14F-4D97-AF65-F5344CB8AC3E}">
        <p14:creationId xmlns:p14="http://schemas.microsoft.com/office/powerpoint/2010/main" val="7884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2</a:t>
            </a:fld>
            <a:endParaRPr lang="en-US"/>
          </a:p>
        </p:txBody>
      </p:sp>
    </p:spTree>
    <p:extLst>
      <p:ext uri="{BB962C8B-B14F-4D97-AF65-F5344CB8AC3E}">
        <p14:creationId xmlns:p14="http://schemas.microsoft.com/office/powerpoint/2010/main" val="96170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3</a:t>
            </a:fld>
            <a:endParaRPr lang="en-US"/>
          </a:p>
        </p:txBody>
      </p:sp>
    </p:spTree>
    <p:extLst>
      <p:ext uri="{BB962C8B-B14F-4D97-AF65-F5344CB8AC3E}">
        <p14:creationId xmlns:p14="http://schemas.microsoft.com/office/powerpoint/2010/main" val="38368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4</a:t>
            </a:fld>
            <a:endParaRPr lang="en-US"/>
          </a:p>
        </p:txBody>
      </p:sp>
    </p:spTree>
    <p:extLst>
      <p:ext uri="{BB962C8B-B14F-4D97-AF65-F5344CB8AC3E}">
        <p14:creationId xmlns:p14="http://schemas.microsoft.com/office/powerpoint/2010/main" val="133553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5</a:t>
            </a:fld>
            <a:endParaRPr lang="en-US"/>
          </a:p>
        </p:txBody>
      </p:sp>
    </p:spTree>
    <p:extLst>
      <p:ext uri="{BB962C8B-B14F-4D97-AF65-F5344CB8AC3E}">
        <p14:creationId xmlns:p14="http://schemas.microsoft.com/office/powerpoint/2010/main" val="312265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6</a:t>
            </a:fld>
            <a:endParaRPr lang="en-US"/>
          </a:p>
        </p:txBody>
      </p:sp>
    </p:spTree>
    <p:extLst>
      <p:ext uri="{BB962C8B-B14F-4D97-AF65-F5344CB8AC3E}">
        <p14:creationId xmlns:p14="http://schemas.microsoft.com/office/powerpoint/2010/main" val="295117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https://history.libraries.wsu.edu/fall2015/2015/09/01/derek-coburn/</a:t>
            </a:r>
          </a:p>
        </p:txBody>
      </p:sp>
      <p:sp>
        <p:nvSpPr>
          <p:cNvPr id="4" name="Slide Number Placeholder 3"/>
          <p:cNvSpPr>
            <a:spLocks noGrp="1"/>
          </p:cNvSpPr>
          <p:nvPr>
            <p:ph type="sldNum" sz="quarter" idx="10"/>
          </p:nvPr>
        </p:nvSpPr>
        <p:spPr/>
        <p:txBody>
          <a:bodyPr/>
          <a:lstStyle/>
          <a:p>
            <a:fld id="{C15E3C63-1B04-3B46-96A2-F2141B7C2C9C}" type="slidenum">
              <a:rPr lang="en-US" smtClean="0"/>
              <a:t>7</a:t>
            </a:fld>
            <a:endParaRPr lang="en-US"/>
          </a:p>
        </p:txBody>
      </p:sp>
    </p:spTree>
    <p:extLst>
      <p:ext uri="{BB962C8B-B14F-4D97-AF65-F5344CB8AC3E}">
        <p14:creationId xmlns:p14="http://schemas.microsoft.com/office/powerpoint/2010/main" val="341339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8</a:t>
            </a:fld>
            <a:endParaRPr lang="en-US"/>
          </a:p>
        </p:txBody>
      </p:sp>
    </p:spTree>
    <p:extLst>
      <p:ext uri="{BB962C8B-B14F-4D97-AF65-F5344CB8AC3E}">
        <p14:creationId xmlns:p14="http://schemas.microsoft.com/office/powerpoint/2010/main" val="14108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E3C63-1B04-3B46-96A2-F2141B7C2C9C}" type="slidenum">
              <a:rPr lang="en-US" smtClean="0"/>
              <a:t>9</a:t>
            </a:fld>
            <a:endParaRPr lang="en-US"/>
          </a:p>
        </p:txBody>
      </p:sp>
    </p:spTree>
    <p:extLst>
      <p:ext uri="{BB962C8B-B14F-4D97-AF65-F5344CB8AC3E}">
        <p14:creationId xmlns:p14="http://schemas.microsoft.com/office/powerpoint/2010/main" val="341438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450" y="2477631"/>
            <a:ext cx="6096941" cy="1524000"/>
          </a:xfrm>
        </p:spPr>
        <p:txBody>
          <a:bodyPr>
            <a:noAutofit/>
          </a:bodyPr>
          <a:lstStyle>
            <a:lvl1pPr>
              <a:defRPr sz="5000" b="1" baseline="0"/>
            </a:lvl1pPr>
          </a:lstStyle>
          <a:p>
            <a:r>
              <a:rPr lang="en-US" dirty="0"/>
              <a:t>I</a:t>
            </a:r>
            <a:r>
              <a:rPr lang="en-CA" dirty="0"/>
              <a:t>NSERT TITLE HERE (ALL CAPS)</a:t>
            </a:r>
            <a:endParaRPr lang="en-US" dirty="0"/>
          </a:p>
        </p:txBody>
      </p:sp>
      <p:sp>
        <p:nvSpPr>
          <p:cNvPr id="3" name="Subtitle 2"/>
          <p:cNvSpPr>
            <a:spLocks noGrp="1"/>
          </p:cNvSpPr>
          <p:nvPr>
            <p:ph type="subTitle" idx="1" hasCustomPrompt="1"/>
          </p:nvPr>
        </p:nvSpPr>
        <p:spPr>
          <a:xfrm>
            <a:off x="1616450" y="4205205"/>
            <a:ext cx="4706405" cy="510226"/>
          </a:xfrm>
        </p:spPr>
        <p:txBody>
          <a:bodyPr anchor="t" anchorCtr="0">
            <a:normAutofit/>
          </a:bodyPr>
          <a:lstStyle>
            <a:lvl1pPr marL="0" indent="0" algn="l">
              <a:buNone/>
              <a:defRPr sz="2600">
                <a:solidFill>
                  <a:srgbClr val="45A3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Subtitle here, if needed</a:t>
            </a:r>
            <a:endParaRPr lang="en-US" dirty="0"/>
          </a:p>
        </p:txBody>
      </p:sp>
      <p:grpSp>
        <p:nvGrpSpPr>
          <p:cNvPr id="17" name="Group 16"/>
          <p:cNvGrpSpPr/>
          <p:nvPr userDrawn="1"/>
        </p:nvGrpSpPr>
        <p:grpSpPr>
          <a:xfrm flipH="1">
            <a:off x="2" y="61"/>
            <a:ext cx="7582332" cy="3653366"/>
            <a:chOff x="5103928" y="-10"/>
            <a:chExt cx="4028142" cy="1940864"/>
          </a:xfrm>
        </p:grpSpPr>
        <p:sp>
          <p:nvSpPr>
            <p:cNvPr id="18" name="Isosceles Triangle 17"/>
            <p:cNvSpPr/>
            <p:nvPr userDrawn="1"/>
          </p:nvSpPr>
          <p:spPr>
            <a:xfrm rot="10800000">
              <a:off x="5103928" y="0"/>
              <a:ext cx="4028142" cy="475212"/>
            </a:xfrm>
            <a:prstGeom prst="triangle">
              <a:avLst>
                <a:gd name="adj" fmla="val 85093"/>
              </a:avLst>
            </a:prstGeom>
            <a:solidFill>
              <a:srgbClr val="B1E001">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userDrawn="1"/>
          </p:nvSpPr>
          <p:spPr>
            <a:xfrm rot="10800000">
              <a:off x="6050181" y="0"/>
              <a:ext cx="3081889" cy="633638"/>
            </a:xfrm>
            <a:prstGeom prst="rtTriangle">
              <a:avLst/>
            </a:prstGeom>
            <a:solidFill>
              <a:srgbClr val="083643">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userDrawn="1"/>
          </p:nvSpPr>
          <p:spPr>
            <a:xfrm rot="10800000">
              <a:off x="8459237" y="-10"/>
              <a:ext cx="672833" cy="1940864"/>
            </a:xfrm>
            <a:prstGeom prst="triangle">
              <a:avLst>
                <a:gd name="adj" fmla="val 0"/>
              </a:avLst>
            </a:prstGeom>
            <a:solidFill>
              <a:srgbClr val="B8EC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userDrawn="1"/>
        </p:nvGrpSpPr>
        <p:grpSpPr>
          <a:xfrm rot="10800000" flipH="1">
            <a:off x="2496161" y="4210202"/>
            <a:ext cx="6657468" cy="2647787"/>
            <a:chOff x="4645780" y="-12"/>
            <a:chExt cx="4498219" cy="1789017"/>
          </a:xfrm>
        </p:grpSpPr>
        <p:sp>
          <p:nvSpPr>
            <p:cNvPr id="22" name="Isosceles Triangle 21"/>
            <p:cNvSpPr/>
            <p:nvPr userDrawn="1"/>
          </p:nvSpPr>
          <p:spPr>
            <a:xfrm rot="10800000">
              <a:off x="4645780" y="-12"/>
              <a:ext cx="4491712" cy="408196"/>
            </a:xfrm>
            <a:prstGeom prst="triangle">
              <a:avLst>
                <a:gd name="adj" fmla="val 87619"/>
              </a:avLst>
            </a:prstGeom>
            <a:solidFill>
              <a:srgbClr val="B1E001">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Triangle 22"/>
            <p:cNvSpPr/>
            <p:nvPr userDrawn="1"/>
          </p:nvSpPr>
          <p:spPr>
            <a:xfrm rot="10800000">
              <a:off x="5061139" y="-1"/>
              <a:ext cx="4082859" cy="408185"/>
            </a:xfrm>
            <a:prstGeom prst="rtTriangle">
              <a:avLst/>
            </a:prstGeom>
            <a:solidFill>
              <a:srgbClr val="083643">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userDrawn="1"/>
          </p:nvSpPr>
          <p:spPr>
            <a:xfrm rot="10800000">
              <a:off x="8471166" y="-9"/>
              <a:ext cx="672833" cy="1789014"/>
            </a:xfrm>
            <a:prstGeom prst="triangle">
              <a:avLst>
                <a:gd name="adj" fmla="val 0"/>
              </a:avLst>
            </a:prstGeom>
            <a:solidFill>
              <a:srgbClr val="B8EC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a:t>HEADING (ALL CAPS)</a:t>
            </a:r>
            <a:endParaRPr lang="en-US" dirty="0"/>
          </a:p>
        </p:txBody>
      </p:sp>
      <p:sp>
        <p:nvSpPr>
          <p:cNvPr id="3" name="Content Placeholder 2"/>
          <p:cNvSpPr>
            <a:spLocks noGrp="1"/>
          </p:cNvSpPr>
          <p:nvPr>
            <p:ph idx="1"/>
          </p:nvPr>
        </p:nvSpPr>
        <p:spPr>
          <a:xfrm>
            <a:off x="761999" y="1087160"/>
            <a:ext cx="7543800" cy="4681035"/>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CA" dirty="0"/>
              <a:t>HEADING (ALL CAPS)</a:t>
            </a:r>
            <a:endParaRPr lang="en-US" dirty="0"/>
          </a:p>
        </p:txBody>
      </p:sp>
      <p:sp>
        <p:nvSpPr>
          <p:cNvPr id="3" name="Content Placeholder 2"/>
          <p:cNvSpPr>
            <a:spLocks noGrp="1"/>
          </p:cNvSpPr>
          <p:nvPr>
            <p:ph sz="half" idx="1"/>
          </p:nvPr>
        </p:nvSpPr>
        <p:spPr>
          <a:xfrm>
            <a:off x="762000" y="1085875"/>
            <a:ext cx="3657600" cy="4682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085875"/>
            <a:ext cx="3657600" cy="4682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dirty="0"/>
              <a:t>HEADING (ALL CAPS)</a:t>
            </a:r>
            <a:endParaRPr lang="en-US" dirty="0"/>
          </a:p>
        </p:txBody>
      </p:sp>
      <p:sp>
        <p:nvSpPr>
          <p:cNvPr id="3" name="Text Placeholder 2"/>
          <p:cNvSpPr>
            <a:spLocks noGrp="1"/>
          </p:cNvSpPr>
          <p:nvPr>
            <p:ph type="body" idx="1" hasCustomPrompt="1"/>
          </p:nvPr>
        </p:nvSpPr>
        <p:spPr>
          <a:xfrm>
            <a:off x="761999" y="1105717"/>
            <a:ext cx="3657600" cy="639762"/>
          </a:xfrm>
        </p:spPr>
        <p:txBody>
          <a:bodyPr anchor="b">
            <a:noAutofit/>
          </a:bodyPr>
          <a:lstStyle>
            <a:lvl1pPr marL="0" indent="0">
              <a:buNone/>
              <a:defRPr sz="2400" b="0">
                <a:solidFill>
                  <a:srgbClr val="45A38B"/>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Subheading</a:t>
            </a:r>
          </a:p>
        </p:txBody>
      </p:sp>
      <p:sp>
        <p:nvSpPr>
          <p:cNvPr id="4" name="Content Placeholder 3"/>
          <p:cNvSpPr>
            <a:spLocks noGrp="1"/>
          </p:cNvSpPr>
          <p:nvPr>
            <p:ph sz="half" idx="2"/>
          </p:nvPr>
        </p:nvSpPr>
        <p:spPr>
          <a:xfrm>
            <a:off x="761999" y="1891529"/>
            <a:ext cx="3657600" cy="3876665"/>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hasCustomPrompt="1"/>
          </p:nvPr>
        </p:nvSpPr>
        <p:spPr>
          <a:xfrm>
            <a:off x="4648199" y="1105717"/>
            <a:ext cx="3657600" cy="639762"/>
          </a:xfrm>
        </p:spPr>
        <p:txBody>
          <a:bodyPr anchor="b">
            <a:noAutofit/>
          </a:bodyPr>
          <a:lstStyle>
            <a:lvl1pPr marL="0" marR="0" indent="0" algn="l" defTabSz="914400" rtl="0" eaLnBrk="1" fontAlgn="auto" latinLnBrk="0" hangingPunct="1">
              <a:lnSpc>
                <a:spcPct val="100000"/>
              </a:lnSpc>
              <a:spcBef>
                <a:spcPct val="20000"/>
              </a:spcBef>
              <a:spcAft>
                <a:spcPts val="0"/>
              </a:spcAft>
              <a:buClr>
                <a:srgbClr val="1BBC9B"/>
              </a:buClr>
              <a:buSzTx/>
              <a:buFont typeface="Arial" pitchFamily="34" charset="0"/>
              <a:buNone/>
              <a:tabLst/>
              <a:defRPr sz="2400" b="0">
                <a:solidFill>
                  <a:srgbClr val="45A38B"/>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1BBC9B"/>
              </a:buClr>
              <a:buSzTx/>
              <a:buFont typeface="Arial" pitchFamily="34" charset="0"/>
              <a:buNone/>
              <a:tabLst/>
              <a:defRPr/>
            </a:pPr>
            <a:r>
              <a:rPr lang="en-CA" dirty="0"/>
              <a:t>Subheading</a:t>
            </a:r>
          </a:p>
        </p:txBody>
      </p:sp>
      <p:sp>
        <p:nvSpPr>
          <p:cNvPr id="6" name="Content Placeholder 5"/>
          <p:cNvSpPr>
            <a:spLocks noGrp="1"/>
          </p:cNvSpPr>
          <p:nvPr>
            <p:ph sz="quarter" idx="4"/>
          </p:nvPr>
        </p:nvSpPr>
        <p:spPr>
          <a:xfrm>
            <a:off x="4648199" y="1891529"/>
            <a:ext cx="3657600" cy="3876665"/>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CA" dirty="0"/>
              <a:t>HEADING (ALL CAPS)</a:t>
            </a:r>
            <a:endParaRPr lang="en-US" dirty="0"/>
          </a:p>
        </p:txBody>
      </p:sp>
      <p:sp>
        <p:nvSpPr>
          <p:cNvPr id="4" name="Content Placeholder 3"/>
          <p:cNvSpPr>
            <a:spLocks noGrp="1"/>
          </p:cNvSpPr>
          <p:nvPr>
            <p:ph sz="half" idx="2"/>
          </p:nvPr>
        </p:nvSpPr>
        <p:spPr>
          <a:xfrm>
            <a:off x="4648200" y="1085875"/>
            <a:ext cx="3657600" cy="468232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Picture Placeholder 5"/>
          <p:cNvSpPr>
            <a:spLocks noGrp="1"/>
          </p:cNvSpPr>
          <p:nvPr>
            <p:ph type="pic" sz="quarter" idx="13" hasCustomPrompt="1"/>
          </p:nvPr>
        </p:nvSpPr>
        <p:spPr>
          <a:xfrm>
            <a:off x="762000" y="1085850"/>
            <a:ext cx="3550786" cy="4682345"/>
          </a:xfrm>
        </p:spPr>
        <p:txBody>
          <a:bodyPr/>
          <a:lstStyle>
            <a:lvl1pPr marL="0" indent="0" algn="ctr">
              <a:buNone/>
              <a:defRPr/>
            </a:lvl1pPr>
          </a:lstStyle>
          <a:p>
            <a:r>
              <a:rPr lang="en-US" dirty="0"/>
              <a:t>Insert picture here</a:t>
            </a:r>
          </a:p>
        </p:txBody>
      </p:sp>
    </p:spTree>
    <p:extLst>
      <p:ext uri="{BB962C8B-B14F-4D97-AF65-F5344CB8AC3E}">
        <p14:creationId xmlns:p14="http://schemas.microsoft.com/office/powerpoint/2010/main" val="195093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a:t>HEADING (ALL CAPS)</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236901"/>
            <a:ext cx="5300111" cy="471808"/>
          </a:xfrm>
          <a:prstGeom prst="rect">
            <a:avLst/>
          </a:prstGeom>
        </p:spPr>
        <p:txBody>
          <a:bodyPr vert="horz" lIns="91440" tIns="45720" rIns="91440" bIns="45720" rtlCol="0" anchor="b" anchorCtr="0">
            <a:normAutofit/>
          </a:bodyPr>
          <a:lstStyle/>
          <a:p>
            <a:r>
              <a:rPr lang="en-CA" dirty="0"/>
              <a:t>HEADING (ALL CAPS)</a:t>
            </a:r>
            <a:endParaRPr lang="en-US" dirty="0"/>
          </a:p>
        </p:txBody>
      </p:sp>
      <p:sp>
        <p:nvSpPr>
          <p:cNvPr id="3" name="Text Placeholder 2"/>
          <p:cNvSpPr>
            <a:spLocks noGrp="1"/>
          </p:cNvSpPr>
          <p:nvPr>
            <p:ph type="body" idx="1"/>
          </p:nvPr>
        </p:nvSpPr>
        <p:spPr>
          <a:xfrm>
            <a:off x="762000" y="1049620"/>
            <a:ext cx="7543800" cy="4870718"/>
          </a:xfrm>
          <a:prstGeom prst="rect">
            <a:avLst/>
          </a:prstGeom>
        </p:spPr>
        <p:txBody>
          <a:bodyPr vert="horz" lIns="91440" tIns="45720" rIns="91440" bIns="45720" rtlCol="0" anchor="ctr" anchorCtr="0">
            <a:normAutofit/>
          </a:bodyPr>
          <a:lstStyle/>
          <a:p>
            <a:pPr lvl="0"/>
            <a:endParaRPr lang="en-CA" dirty="0"/>
          </a:p>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6" name="Slide Number Placeholder 5"/>
          <p:cNvSpPr>
            <a:spLocks noGrp="1"/>
          </p:cNvSpPr>
          <p:nvPr>
            <p:ph type="sldNum" sz="quarter" idx="4"/>
          </p:nvPr>
        </p:nvSpPr>
        <p:spPr>
          <a:xfrm>
            <a:off x="8309821" y="6349058"/>
            <a:ext cx="616339" cy="365125"/>
          </a:xfrm>
          <a:prstGeom prst="rect">
            <a:avLst/>
          </a:prstGeom>
        </p:spPr>
        <p:txBody>
          <a:bodyPr vert="horz" lIns="91440" tIns="45720" rIns="91440" bIns="45720" rtlCol="0" anchor="ctr"/>
          <a:lstStyle>
            <a:lvl1pPr algn="l">
              <a:defRPr sz="1200">
                <a:solidFill>
                  <a:srgbClr val="45A38B"/>
                </a:solidFill>
                <a:latin typeface="Calibri"/>
                <a:cs typeface="Calibri"/>
              </a:defRPr>
            </a:lvl1pPr>
          </a:lstStyle>
          <a:p>
            <a:fld id="{BFEBEB0A-9E3D-4B14-9782-E2AE3DA60D96}" type="slidenum">
              <a:rPr lang="en-US" smtClean="0"/>
              <a:pPr/>
              <a:t>‹#›</a:t>
            </a:fld>
            <a:endParaRPr lang="en-US" dirty="0"/>
          </a:p>
        </p:txBody>
      </p:sp>
      <p:grpSp>
        <p:nvGrpSpPr>
          <p:cNvPr id="21" name="Group 20"/>
          <p:cNvGrpSpPr/>
          <p:nvPr userDrawn="1"/>
        </p:nvGrpSpPr>
        <p:grpSpPr>
          <a:xfrm>
            <a:off x="6062109" y="-11"/>
            <a:ext cx="3153053" cy="1488908"/>
            <a:chOff x="6062109" y="-11"/>
            <a:chExt cx="3153053" cy="1488908"/>
          </a:xfrm>
        </p:grpSpPr>
        <p:sp>
          <p:nvSpPr>
            <p:cNvPr id="19" name="Isosceles Triangle 18"/>
            <p:cNvSpPr/>
            <p:nvPr userDrawn="1"/>
          </p:nvSpPr>
          <p:spPr>
            <a:xfrm rot="10800000">
              <a:off x="6062110" y="-11"/>
              <a:ext cx="3153052" cy="708719"/>
            </a:xfrm>
            <a:prstGeom prst="triangle">
              <a:avLst>
                <a:gd name="adj" fmla="val 59020"/>
              </a:avLst>
            </a:prstGeom>
            <a:solidFill>
              <a:srgbClr val="B1E001">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rot="10800000">
              <a:off x="6062109" y="0"/>
              <a:ext cx="3081889" cy="633638"/>
            </a:xfrm>
            <a:prstGeom prst="rtTriangle">
              <a:avLst/>
            </a:prstGeom>
            <a:solidFill>
              <a:srgbClr val="083643">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userDrawn="1"/>
          </p:nvSpPr>
          <p:spPr>
            <a:xfrm rot="10800000">
              <a:off x="8471166" y="-9"/>
              <a:ext cx="672833" cy="1488906"/>
            </a:xfrm>
            <a:prstGeom prst="triangle">
              <a:avLst>
                <a:gd name="adj" fmla="val 0"/>
              </a:avLst>
            </a:prstGeom>
            <a:solidFill>
              <a:srgbClr val="B8EC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10800000">
            <a:off x="-81335" y="5369092"/>
            <a:ext cx="4154024" cy="1488909"/>
            <a:chOff x="5061139" y="-12"/>
            <a:chExt cx="4154024" cy="1488909"/>
          </a:xfrm>
        </p:grpSpPr>
        <p:sp>
          <p:nvSpPr>
            <p:cNvPr id="23" name="Isosceles Triangle 22"/>
            <p:cNvSpPr/>
            <p:nvPr userDrawn="1"/>
          </p:nvSpPr>
          <p:spPr>
            <a:xfrm rot="10800000">
              <a:off x="5061140" y="-12"/>
              <a:ext cx="4154023" cy="408196"/>
            </a:xfrm>
            <a:prstGeom prst="triangle">
              <a:avLst>
                <a:gd name="adj" fmla="val 71985"/>
              </a:avLst>
            </a:prstGeom>
            <a:solidFill>
              <a:srgbClr val="B1E001">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a:off x="5061139" y="0"/>
              <a:ext cx="4082859" cy="351882"/>
            </a:xfrm>
            <a:prstGeom prst="rtTriangle">
              <a:avLst/>
            </a:prstGeom>
            <a:solidFill>
              <a:srgbClr val="083643">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userDrawn="1"/>
          </p:nvSpPr>
          <p:spPr>
            <a:xfrm rot="10800000">
              <a:off x="8471166" y="-9"/>
              <a:ext cx="672833" cy="1488906"/>
            </a:xfrm>
            <a:prstGeom prst="triangle">
              <a:avLst>
                <a:gd name="adj" fmla="val 0"/>
              </a:avLst>
            </a:prstGeom>
            <a:solidFill>
              <a:srgbClr val="B8EC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Footer Placeholder 25"/>
          <p:cNvSpPr>
            <a:spLocks noGrp="1"/>
          </p:cNvSpPr>
          <p:nvPr>
            <p:ph type="ftr" sz="quarter" idx="3"/>
          </p:nvPr>
        </p:nvSpPr>
        <p:spPr>
          <a:xfrm>
            <a:off x="4166530" y="6349442"/>
            <a:ext cx="4036631" cy="365125"/>
          </a:xfrm>
          <a:prstGeom prst="rect">
            <a:avLst/>
          </a:prstGeom>
        </p:spPr>
        <p:txBody>
          <a:bodyPr vert="horz" lIns="91440" tIns="45720" rIns="91440" bIns="45720" rtlCol="0" anchor="ctr"/>
          <a:lstStyle>
            <a:lvl1pPr algn="r">
              <a:defRPr sz="1200">
                <a:solidFill>
                  <a:schemeClr val="bg1">
                    <a:lumMod val="50000"/>
                  </a:schemeClr>
                </a:solidFill>
                <a:latin typeface="Calibri"/>
                <a:cs typeface="Calibri"/>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0" r:id="rId5"/>
    <p:sldLayoutId id="2147483666" r:id="rId6"/>
    <p:sldLayoutId id="2147483667" r:id="rId7"/>
  </p:sldLayoutIdLst>
  <p:hf sldNum="0" hdr="0" ftr="0" dt="0"/>
  <p:txStyles>
    <p:titleStyle>
      <a:lvl1pPr algn="l" defTabSz="914400" rtl="0" eaLnBrk="1" latinLnBrk="0" hangingPunct="1">
        <a:spcBef>
          <a:spcPct val="0"/>
        </a:spcBef>
        <a:buNone/>
        <a:defRPr sz="2800" b="1" kern="1200" spc="300" baseline="0">
          <a:solidFill>
            <a:srgbClr val="0C566C"/>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rgbClr val="B1E001"/>
        </a:buClr>
        <a:buFont typeface="Arial"/>
        <a:buChar char="•"/>
        <a:defRPr sz="2400" kern="1200" baseline="0">
          <a:solidFill>
            <a:srgbClr val="2D3E50"/>
          </a:solidFill>
          <a:latin typeface="Calibri"/>
          <a:ea typeface="+mn-ea"/>
          <a:cs typeface="Calibri"/>
        </a:defRPr>
      </a:lvl1pPr>
      <a:lvl2pPr marL="594360" indent="-274320" algn="l" defTabSz="914400" rtl="0" eaLnBrk="1" latinLnBrk="0" hangingPunct="1">
        <a:spcBef>
          <a:spcPct val="20000"/>
        </a:spcBef>
        <a:buClr>
          <a:srgbClr val="B1E001"/>
        </a:buClr>
        <a:buFont typeface="Arial" pitchFamily="34" charset="0"/>
        <a:buChar char="•"/>
        <a:defRPr sz="2200" kern="1200">
          <a:solidFill>
            <a:srgbClr val="2D3E50"/>
          </a:solidFill>
          <a:latin typeface="Calibri"/>
          <a:ea typeface="+mn-ea"/>
          <a:cs typeface="Calibri"/>
        </a:defRPr>
      </a:lvl2pPr>
      <a:lvl3pPr marL="868680" indent="-228600" algn="l" defTabSz="914400" rtl="0" eaLnBrk="1" latinLnBrk="0" hangingPunct="1">
        <a:spcBef>
          <a:spcPct val="20000"/>
        </a:spcBef>
        <a:buClr>
          <a:srgbClr val="B1E001"/>
        </a:buClr>
        <a:buFont typeface="Arial" pitchFamily="34" charset="0"/>
        <a:buChar char="•"/>
        <a:defRPr sz="2000" kern="1200">
          <a:solidFill>
            <a:srgbClr val="2D3E50"/>
          </a:solidFill>
          <a:latin typeface="Calibri"/>
          <a:ea typeface="+mn-ea"/>
          <a:cs typeface="Calibri"/>
        </a:defRPr>
      </a:lvl3pPr>
      <a:lvl4pPr marL="1143000" indent="-228600" algn="l" defTabSz="914400" rtl="0" eaLnBrk="1" latinLnBrk="0" hangingPunct="1">
        <a:spcBef>
          <a:spcPct val="20000"/>
        </a:spcBef>
        <a:buClr>
          <a:srgbClr val="B1E001"/>
        </a:buClr>
        <a:buFont typeface="Arial" pitchFamily="34" charset="0"/>
        <a:buChar char="•"/>
        <a:defRPr sz="1800" kern="1200">
          <a:solidFill>
            <a:srgbClr val="2D3E50"/>
          </a:solidFill>
          <a:latin typeface="Calibri"/>
          <a:ea typeface="+mn-ea"/>
          <a:cs typeface="Calibri"/>
        </a:defRPr>
      </a:lvl4pPr>
      <a:lvl5pPr marL="1371600" indent="-228600" algn="l" defTabSz="914400" rtl="0" eaLnBrk="1" latinLnBrk="0" hangingPunct="1">
        <a:spcBef>
          <a:spcPct val="20000"/>
        </a:spcBef>
        <a:buClr>
          <a:srgbClr val="B1E001"/>
        </a:buClr>
        <a:buFont typeface="Arial" pitchFamily="34" charset="0"/>
        <a:buChar char="•"/>
        <a:defRPr sz="1800" kern="1200" baseline="0">
          <a:solidFill>
            <a:srgbClr val="2D3E50"/>
          </a:solidFill>
          <a:latin typeface="Calibri"/>
          <a:ea typeface="+mn-ea"/>
          <a:cs typeface="Calibri"/>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2489" y="1058570"/>
            <a:ext cx="6096941" cy="873355"/>
          </a:xfrm>
        </p:spPr>
        <p:txBody>
          <a:bodyPr/>
          <a:lstStyle/>
          <a:p>
            <a:r>
              <a:rPr lang="en-US" dirty="0" smtClean="0"/>
              <a:t>THE OPIUM WARS</a:t>
            </a:r>
            <a:endParaRPr lang="en-US" dirty="0"/>
          </a:p>
        </p:txBody>
      </p:sp>
      <p:sp>
        <p:nvSpPr>
          <p:cNvPr id="5" name="Subtitle 4"/>
          <p:cNvSpPr>
            <a:spLocks noGrp="1"/>
          </p:cNvSpPr>
          <p:nvPr>
            <p:ph type="subTitle" idx="1"/>
          </p:nvPr>
        </p:nvSpPr>
        <p:spPr>
          <a:xfrm>
            <a:off x="1649474" y="1866795"/>
            <a:ext cx="4865078" cy="355976"/>
          </a:xfrm>
        </p:spPr>
        <p:txBody>
          <a:bodyPr>
            <a:normAutofit fontScale="77500" lnSpcReduction="20000"/>
          </a:bodyPr>
          <a:lstStyle/>
          <a:p>
            <a:r>
              <a:rPr lang="en-US" dirty="0"/>
              <a:t>Ms. Paget, West Vancouver Secondary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320" y="2442151"/>
            <a:ext cx="6061656" cy="3493609"/>
          </a:xfrm>
          <a:prstGeom prst="rect">
            <a:avLst/>
          </a:prstGeom>
        </p:spPr>
      </p:pic>
    </p:spTree>
    <p:extLst>
      <p:ext uri="{BB962C8B-B14F-4D97-AF65-F5344CB8AC3E}">
        <p14:creationId xmlns:p14="http://schemas.microsoft.com/office/powerpoint/2010/main" val="161954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OPIUM WARS</a:t>
            </a:r>
            <a:endParaRPr lang="en-US" dirty="0"/>
          </a:p>
        </p:txBody>
      </p:sp>
      <p:sp>
        <p:nvSpPr>
          <p:cNvPr id="6" name="Content Placeholder 5"/>
          <p:cNvSpPr>
            <a:spLocks noGrp="1"/>
          </p:cNvSpPr>
          <p:nvPr>
            <p:ph idx="1"/>
          </p:nvPr>
        </p:nvSpPr>
        <p:spPr/>
        <p:txBody>
          <a:bodyPr>
            <a:normAutofit/>
          </a:bodyPr>
          <a:lstStyle/>
          <a:p>
            <a:pPr marL="0" indent="0">
              <a:buNone/>
            </a:pPr>
            <a:r>
              <a:rPr lang="en-CA" sz="2200" dirty="0">
                <a:solidFill>
                  <a:srgbClr val="45A38B"/>
                </a:solidFill>
              </a:rPr>
              <a:t>1810-1838: The height of the trade</a:t>
            </a:r>
          </a:p>
          <a:p>
            <a:endParaRPr lang="en-US" sz="2200" dirty="0" smtClean="0"/>
          </a:p>
          <a:p>
            <a:r>
              <a:rPr lang="en-US" sz="2200" dirty="0" smtClean="0"/>
              <a:t>Increase from 4,500 chests of opium per year to 40,000 chests of Opium per </a:t>
            </a:r>
            <a:r>
              <a:rPr lang="en-US" sz="2200" dirty="0" smtClean="0"/>
              <a:t>year.</a:t>
            </a:r>
            <a:endParaRPr lang="en-US" sz="2200" dirty="0" smtClean="0"/>
          </a:p>
          <a:p>
            <a:endParaRPr lang="en-US" sz="2200" dirty="0" smtClean="0"/>
          </a:p>
          <a:p>
            <a:r>
              <a:rPr lang="en-US" sz="2200" dirty="0" smtClean="0"/>
              <a:t>Britain’s </a:t>
            </a:r>
            <a:r>
              <a:rPr lang="en-US" sz="2200" dirty="0" smtClean="0"/>
              <a:t>profit increased from two million ounces of silver flowing out of China in exchange for </a:t>
            </a:r>
            <a:r>
              <a:rPr lang="en-US" sz="2200" dirty="0" smtClean="0"/>
              <a:t>opium </a:t>
            </a:r>
            <a:r>
              <a:rPr lang="en-US" sz="2200" dirty="0" smtClean="0"/>
              <a:t>in the early 1820s to about </a:t>
            </a:r>
            <a:r>
              <a:rPr lang="en-US" sz="2200" dirty="0" smtClean="0"/>
              <a:t>nine </a:t>
            </a:r>
            <a:r>
              <a:rPr lang="en-US" sz="2200" dirty="0" smtClean="0"/>
              <a:t>million ounces in the early 1830s.</a:t>
            </a:r>
            <a:endParaRPr lang="en-US" sz="2200" dirty="0"/>
          </a:p>
        </p:txBody>
      </p:sp>
    </p:spTree>
    <p:extLst>
      <p:ext uri="{BB962C8B-B14F-4D97-AF65-F5344CB8AC3E}">
        <p14:creationId xmlns:p14="http://schemas.microsoft.com/office/powerpoint/2010/main" val="323256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70A1-5B23-49F7-BDAB-4F883E49601E}"/>
              </a:ext>
            </a:extLst>
          </p:cNvPr>
          <p:cNvSpPr>
            <a:spLocks noGrp="1"/>
          </p:cNvSpPr>
          <p:nvPr>
            <p:ph type="title"/>
          </p:nvPr>
        </p:nvSpPr>
        <p:spPr/>
        <p:txBody>
          <a:bodyPr>
            <a:normAutofit fontScale="90000"/>
          </a:bodyPr>
          <a:lstStyle/>
          <a:p>
            <a:r>
              <a:rPr lang="en-CA" dirty="0" smtClean="0"/>
              <a:t>OPIUM WARS</a:t>
            </a:r>
            <a:endParaRPr lang="en-CA" dirty="0"/>
          </a:p>
        </p:txBody>
      </p:sp>
      <p:sp>
        <p:nvSpPr>
          <p:cNvPr id="7" name="Rectangle 6"/>
          <p:cNvSpPr/>
          <p:nvPr/>
        </p:nvSpPr>
        <p:spPr>
          <a:xfrm>
            <a:off x="762000" y="1177569"/>
            <a:ext cx="7732062" cy="4908574"/>
          </a:xfrm>
          <a:prstGeom prst="rect">
            <a:avLst/>
          </a:prstGeom>
        </p:spPr>
        <p:txBody>
          <a:bodyPr wrap="square">
            <a:spAutoFit/>
          </a:bodyPr>
          <a:lstStyle/>
          <a:p>
            <a:pPr>
              <a:lnSpc>
                <a:spcPct val="107000"/>
              </a:lnSpc>
              <a:spcAft>
                <a:spcPts val="800"/>
              </a:spcAft>
            </a:pPr>
            <a:r>
              <a:rPr lang="en-US" sz="2000" b="1" dirty="0" smtClean="0">
                <a:solidFill>
                  <a:srgbClr val="45A38B"/>
                </a:solidFill>
                <a:latin typeface="Calibri" panose="020F0502020204030204" pitchFamily="34" charset="0"/>
                <a:ea typeface="Calibri" panose="020F0502020204030204" pitchFamily="34" charset="0"/>
                <a:cs typeface="Times New Roman" panose="02020603050405020304" pitchFamily="18" charset="0"/>
              </a:rPr>
              <a:t>Addiction: </a:t>
            </a:r>
            <a:r>
              <a:rPr lang="en-US" sz="2000" dirty="0" smtClean="0">
                <a:solidFill>
                  <a:srgbClr val="45A38B"/>
                </a:solidFill>
                <a:latin typeface="Calibri" panose="020F0502020204030204" pitchFamily="34" charset="0"/>
                <a:ea typeface="Calibri" panose="020F0502020204030204" pitchFamily="34" charset="0"/>
                <a:cs typeface="Times New Roman" panose="02020603050405020304" pitchFamily="18" charset="0"/>
              </a:rPr>
              <a:t>Not just how many, but who</a:t>
            </a: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In] 1838, Lin </a:t>
            </a:r>
            <a:r>
              <a:rPr lang="en-US" sz="2000" dirty="0" err="1">
                <a:latin typeface="Calibri" panose="020F0502020204030204" pitchFamily="34" charset="0"/>
                <a:ea typeface="Calibri" panose="020F0502020204030204" pitchFamily="34" charset="0"/>
                <a:cs typeface="Times New Roman" panose="02020603050405020304" pitchFamily="18" charset="0"/>
              </a:rPr>
              <a:t>Tse-hsu</a:t>
            </a:r>
            <a:r>
              <a:rPr lang="en-US" sz="2000" dirty="0">
                <a:latin typeface="Calibri" panose="020F0502020204030204" pitchFamily="34" charset="0"/>
                <a:ea typeface="Calibri" panose="020F0502020204030204" pitchFamily="34" charset="0"/>
                <a:cs typeface="Times New Roman" panose="02020603050405020304" pitchFamily="18" charset="0"/>
              </a:rPr>
              <a:t> was insisting that at least 1 per cent of China’s population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used [opium]. </a:t>
            </a:r>
            <a:r>
              <a:rPr lang="en-US" sz="2000" dirty="0">
                <a:latin typeface="Calibri" panose="020F0502020204030204" pitchFamily="34" charset="0"/>
                <a:ea typeface="Calibri" panose="020F0502020204030204" pitchFamily="34" charset="0"/>
                <a:cs typeface="Times New Roman" panose="02020603050405020304" pitchFamily="18" charset="0"/>
              </a:rPr>
              <a:t>But these figures…were not as important as the </a:t>
            </a:r>
            <a:r>
              <a:rPr lang="en-US" sz="2000" i="1" dirty="0">
                <a:latin typeface="Calibri" panose="020F0502020204030204" pitchFamily="34" charset="0"/>
                <a:ea typeface="Calibri" panose="020F0502020204030204" pitchFamily="34" charset="0"/>
                <a:cs typeface="Times New Roman" panose="02020603050405020304" pitchFamily="18" charset="0"/>
              </a:rPr>
              <a:t>appearance</a:t>
            </a:r>
            <a:r>
              <a:rPr lang="en-US" sz="2000" dirty="0">
                <a:latin typeface="Calibri" panose="020F0502020204030204" pitchFamily="34" charset="0"/>
                <a:ea typeface="Calibri" panose="020F0502020204030204" pitchFamily="34" charset="0"/>
                <a:cs typeface="Times New Roman" panose="02020603050405020304" pitchFamily="18" charset="0"/>
              </a:rPr>
              <a:t> of ubiquitous opium smoking. In urban </a:t>
            </a:r>
            <a:r>
              <a:rPr lang="en-US" sz="2000" dirty="0" err="1">
                <a:latin typeface="Calibri" panose="020F0502020204030204" pitchFamily="34" charset="0"/>
                <a:ea typeface="Calibri" panose="020F0502020204030204" pitchFamily="34" charset="0"/>
                <a:cs typeface="Times New Roman" panose="02020603050405020304" pitchFamily="18" charset="0"/>
              </a:rPr>
              <a:t>centres</a:t>
            </a:r>
            <a:r>
              <a:rPr lang="en-US" sz="2000" dirty="0">
                <a:latin typeface="Calibri" panose="020F0502020204030204" pitchFamily="34" charset="0"/>
                <a:ea typeface="Calibri" panose="020F0502020204030204" pitchFamily="34" charset="0"/>
                <a:cs typeface="Times New Roman" panose="02020603050405020304" pitchFamily="18" charset="0"/>
              </a:rPr>
              <a:t> or along the routes of trade and in densely-populated river deltas, its existence could not be ignored. Since addiction was costly, it went with leisure time and extra income. Therefore, it was usually found among wealthy members of the gentry, officials of the central government (some said one-fifth were addicts), yamen clerks (Lin </a:t>
            </a:r>
            <a:r>
              <a:rPr lang="en-US" sz="2000" dirty="0" err="1">
                <a:latin typeface="Calibri" panose="020F0502020204030204" pitchFamily="34" charset="0"/>
                <a:ea typeface="Calibri" panose="020F0502020204030204" pitchFamily="34" charset="0"/>
                <a:cs typeface="Times New Roman" panose="02020603050405020304" pitchFamily="18" charset="0"/>
              </a:rPr>
              <a:t>Tse-hsu</a:t>
            </a:r>
            <a:r>
              <a:rPr lang="en-US" sz="2000" dirty="0">
                <a:latin typeface="Calibri" panose="020F0502020204030204" pitchFamily="34" charset="0"/>
                <a:ea typeface="Calibri" panose="020F0502020204030204" pitchFamily="34" charset="0"/>
                <a:cs typeface="Times New Roman" panose="02020603050405020304" pitchFamily="18" charset="0"/>
              </a:rPr>
              <a:t> estimated a four-fifths addiction rate) and soldiers….the court was terrified at the thought that the entire government was rotten with addiction</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John King Fairbank (ed.) </a:t>
            </a:r>
            <a:r>
              <a:rPr lang="en-US" sz="1600" i="1" dirty="0" smtClean="0">
                <a:latin typeface="Calibri" panose="020F0502020204030204" pitchFamily="34" charset="0"/>
                <a:ea typeface="Calibri" panose="020F0502020204030204" pitchFamily="34" charset="0"/>
                <a:cs typeface="Times New Roman" panose="02020603050405020304" pitchFamily="18" charset="0"/>
              </a:rPr>
              <a:t>The Cambridge History of Modern China, Vol. 10</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br>
              <a:rPr lang="en-US" sz="16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latin typeface="Calibri" panose="020F0502020204030204" pitchFamily="34" charset="0"/>
                <a:ea typeface="Calibri" panose="020F0502020204030204" pitchFamily="34" charset="0"/>
                <a:cs typeface="Times New Roman" panose="02020603050405020304" pitchFamily="18" charset="0"/>
              </a:rPr>
              <a:t>Cambridge: Cambridge University Press, 1978, p. 174.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05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2FAD4C-9BE2-4AF2-8F95-6426D7C591E9}"/>
              </a:ext>
            </a:extLst>
          </p:cNvPr>
          <p:cNvSpPr>
            <a:spLocks noGrp="1"/>
          </p:cNvSpPr>
          <p:nvPr>
            <p:ph type="body" idx="1"/>
          </p:nvPr>
        </p:nvSpPr>
        <p:spPr>
          <a:xfrm>
            <a:off x="762000" y="1188719"/>
            <a:ext cx="3657600" cy="639762"/>
          </a:xfrm>
        </p:spPr>
        <p:txBody>
          <a:bodyPr/>
          <a:lstStyle/>
          <a:p>
            <a:r>
              <a:rPr lang="en-CA" sz="2200" dirty="0" smtClean="0"/>
              <a:t>‘Users’ argument</a:t>
            </a:r>
            <a:endParaRPr lang="en-CA" sz="2200" dirty="0"/>
          </a:p>
        </p:txBody>
      </p:sp>
      <p:sp>
        <p:nvSpPr>
          <p:cNvPr id="5" name="Content Placeholder 4">
            <a:extLst>
              <a:ext uri="{FF2B5EF4-FFF2-40B4-BE49-F238E27FC236}">
                <a16:creationId xmlns:a16="http://schemas.microsoft.com/office/drawing/2014/main" id="{82802B15-E796-4B70-96D0-A82BBB1A4017}"/>
              </a:ext>
            </a:extLst>
          </p:cNvPr>
          <p:cNvSpPr>
            <a:spLocks noGrp="1"/>
          </p:cNvSpPr>
          <p:nvPr>
            <p:ph sz="half" idx="2"/>
          </p:nvPr>
        </p:nvSpPr>
        <p:spPr>
          <a:xfrm>
            <a:off x="405079" y="1891529"/>
            <a:ext cx="3894561" cy="3876665"/>
          </a:xfrm>
        </p:spPr>
        <p:txBody>
          <a:bodyPr>
            <a:normAutofit/>
          </a:bodyPr>
          <a:lstStyle/>
          <a:p>
            <a:r>
              <a:rPr lang="en-CA" sz="2200" dirty="0" smtClean="0"/>
              <a:t>Chinese </a:t>
            </a:r>
            <a:r>
              <a:rPr lang="en-CA" sz="2200" dirty="0" smtClean="0"/>
              <a:t>government could legalize and tax the use of </a:t>
            </a:r>
            <a:r>
              <a:rPr lang="en-CA" sz="2200" dirty="0" smtClean="0"/>
              <a:t>opium</a:t>
            </a:r>
            <a:r>
              <a:rPr lang="en-CA" sz="2200" dirty="0" smtClean="0"/>
              <a:t>.</a:t>
            </a:r>
          </a:p>
          <a:p>
            <a:r>
              <a:rPr lang="en-CA" sz="2200" dirty="0"/>
              <a:t>T</a:t>
            </a:r>
            <a:r>
              <a:rPr lang="en-CA" sz="2200" dirty="0" smtClean="0"/>
              <a:t>his </a:t>
            </a:r>
            <a:r>
              <a:rPr lang="en-CA" sz="2200" dirty="0" smtClean="0"/>
              <a:t>would stem the flow of silver out of China, discourage non-addicts </a:t>
            </a:r>
            <a:r>
              <a:rPr lang="en-CA" sz="2200" dirty="0" smtClean="0"/>
              <a:t>from trying</a:t>
            </a:r>
            <a:r>
              <a:rPr lang="en-CA" sz="2200" dirty="0" smtClean="0"/>
              <a:t> </a:t>
            </a:r>
            <a:r>
              <a:rPr lang="en-CA" sz="2200" dirty="0" smtClean="0"/>
              <a:t>the drug </a:t>
            </a:r>
            <a:r>
              <a:rPr lang="en-CA" sz="2200" dirty="0" smtClean="0"/>
              <a:t>(</a:t>
            </a:r>
            <a:r>
              <a:rPr lang="en-CA" sz="2200" dirty="0" smtClean="0"/>
              <a:t>due to price</a:t>
            </a:r>
            <a:r>
              <a:rPr lang="en-CA" sz="2200" dirty="0" smtClean="0"/>
              <a:t>).</a:t>
            </a:r>
            <a:endParaRPr lang="en-CA" sz="2200" dirty="0"/>
          </a:p>
        </p:txBody>
      </p:sp>
      <p:sp>
        <p:nvSpPr>
          <p:cNvPr id="6" name="Text Placeholder 5">
            <a:extLst>
              <a:ext uri="{FF2B5EF4-FFF2-40B4-BE49-F238E27FC236}">
                <a16:creationId xmlns:a16="http://schemas.microsoft.com/office/drawing/2014/main" id="{1427C4CA-4274-4BF2-9B50-198364AF4A60}"/>
              </a:ext>
            </a:extLst>
          </p:cNvPr>
          <p:cNvSpPr>
            <a:spLocks noGrp="1"/>
          </p:cNvSpPr>
          <p:nvPr>
            <p:ph type="body" sz="quarter" idx="3"/>
          </p:nvPr>
        </p:nvSpPr>
        <p:spPr>
          <a:xfrm>
            <a:off x="5030020" y="1174566"/>
            <a:ext cx="3657600" cy="639762"/>
          </a:xfrm>
        </p:spPr>
        <p:txBody>
          <a:bodyPr/>
          <a:lstStyle/>
          <a:p>
            <a:r>
              <a:rPr lang="en-CA" sz="2200" dirty="0" smtClean="0"/>
              <a:t>‘P</a:t>
            </a:r>
            <a:r>
              <a:rPr lang="en-CA" sz="2200" dirty="0" smtClean="0"/>
              <a:t>ushers</a:t>
            </a:r>
            <a:r>
              <a:rPr lang="en-CA" sz="2200" dirty="0" smtClean="0"/>
              <a:t>’ </a:t>
            </a:r>
            <a:r>
              <a:rPr lang="en-CA" sz="2200" dirty="0" smtClean="0"/>
              <a:t>argument</a:t>
            </a:r>
            <a:endParaRPr lang="en-CA" sz="2200" dirty="0"/>
          </a:p>
        </p:txBody>
      </p:sp>
      <p:sp>
        <p:nvSpPr>
          <p:cNvPr id="7" name="Content Placeholder 6">
            <a:extLst>
              <a:ext uri="{FF2B5EF4-FFF2-40B4-BE49-F238E27FC236}">
                <a16:creationId xmlns:a16="http://schemas.microsoft.com/office/drawing/2014/main" id="{FF919A4B-C5EA-4EF1-B5F7-7EBAC7557020}"/>
              </a:ext>
            </a:extLst>
          </p:cNvPr>
          <p:cNvSpPr>
            <a:spLocks noGrp="1"/>
          </p:cNvSpPr>
          <p:nvPr>
            <p:ph sz="quarter" idx="4"/>
          </p:nvPr>
        </p:nvSpPr>
        <p:spPr>
          <a:xfrm>
            <a:off x="4722904" y="1891529"/>
            <a:ext cx="3444755" cy="3876665"/>
          </a:xfrm>
        </p:spPr>
        <p:txBody>
          <a:bodyPr>
            <a:normAutofit/>
          </a:bodyPr>
          <a:lstStyle/>
          <a:p>
            <a:r>
              <a:rPr lang="en-CA" sz="2200" dirty="0"/>
              <a:t>W</a:t>
            </a:r>
            <a:r>
              <a:rPr lang="en-CA" sz="2200" dirty="0" smtClean="0"/>
              <a:t>ithout </a:t>
            </a:r>
            <a:r>
              <a:rPr lang="en-CA" sz="2200" dirty="0" smtClean="0"/>
              <a:t>swift action there would be no one working enough to pay </a:t>
            </a:r>
            <a:r>
              <a:rPr lang="en-CA" sz="2200" dirty="0" smtClean="0"/>
              <a:t>taxes</a:t>
            </a:r>
            <a:r>
              <a:rPr lang="en-CA" sz="2200" dirty="0" smtClean="0"/>
              <a:t>.</a:t>
            </a:r>
          </a:p>
          <a:p>
            <a:r>
              <a:rPr lang="en-CA" sz="2200" dirty="0" smtClean="0"/>
              <a:t>Focus on </a:t>
            </a:r>
            <a:r>
              <a:rPr lang="en-CA" sz="2200" dirty="0" smtClean="0"/>
              <a:t>morality: opium as</a:t>
            </a:r>
            <a:r>
              <a:rPr lang="en-CA" sz="2200" dirty="0" smtClean="0"/>
              <a:t> </a:t>
            </a:r>
            <a:r>
              <a:rPr lang="en-CA" sz="2200" dirty="0" smtClean="0"/>
              <a:t>“</a:t>
            </a:r>
            <a:r>
              <a:rPr lang="en-CA" sz="2200" dirty="0" smtClean="0"/>
              <a:t>evil.”</a:t>
            </a:r>
            <a:endParaRPr lang="en-CA" sz="2200" dirty="0" smtClean="0"/>
          </a:p>
          <a:p>
            <a:r>
              <a:rPr lang="en-CA" sz="2200" dirty="0" smtClean="0"/>
              <a:t>Focus on the pushers.</a:t>
            </a:r>
          </a:p>
          <a:p>
            <a:pPr marL="0" indent="0">
              <a:buNone/>
            </a:pPr>
            <a:endParaRPr lang="en-CA" sz="2200" dirty="0"/>
          </a:p>
        </p:txBody>
      </p:sp>
      <p:sp>
        <p:nvSpPr>
          <p:cNvPr id="12" name="Title 11"/>
          <p:cNvSpPr>
            <a:spLocks noGrp="1"/>
          </p:cNvSpPr>
          <p:nvPr>
            <p:ph type="title"/>
          </p:nvPr>
        </p:nvSpPr>
        <p:spPr>
          <a:xfrm>
            <a:off x="762000" y="212001"/>
            <a:ext cx="5928175" cy="501812"/>
          </a:xfrm>
        </p:spPr>
        <p:txBody>
          <a:bodyPr>
            <a:normAutofit fontScale="90000"/>
          </a:bodyPr>
          <a:lstStyle/>
          <a:p>
            <a:r>
              <a:rPr lang="en-US" dirty="0" smtClean="0"/>
              <a:t>OPIUM WARS: CHINA’S OPTIONS</a:t>
            </a:r>
            <a:endParaRPr lang="en-US" dirty="0"/>
          </a:p>
        </p:txBody>
      </p:sp>
    </p:spTree>
    <p:extLst>
      <p:ext uri="{BB962C8B-B14F-4D97-AF65-F5344CB8AC3E}">
        <p14:creationId xmlns:p14="http://schemas.microsoft.com/office/powerpoint/2010/main" val="304151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WARS</a:t>
            </a:r>
            <a:endParaRPr lang="en-US" dirty="0"/>
          </a:p>
        </p:txBody>
      </p:sp>
      <p:sp>
        <p:nvSpPr>
          <p:cNvPr id="4" name="Content Placeholder 3">
            <a:extLst>
              <a:ext uri="{FF2B5EF4-FFF2-40B4-BE49-F238E27FC236}">
                <a16:creationId xmlns:a16="http://schemas.microsoft.com/office/drawing/2014/main" id="{439ACD36-4D85-4CC2-906C-715D4A6F18A5}"/>
              </a:ext>
            </a:extLst>
          </p:cNvPr>
          <p:cNvSpPr>
            <a:spLocks noGrp="1"/>
          </p:cNvSpPr>
          <p:nvPr>
            <p:ph idx="1"/>
          </p:nvPr>
        </p:nvSpPr>
        <p:spPr>
          <a:xfrm>
            <a:off x="855786" y="1247647"/>
            <a:ext cx="7790332" cy="1894138"/>
          </a:xfrm>
        </p:spPr>
        <p:txBody>
          <a:bodyPr anchor="ctr">
            <a:normAutofit fontScale="77500" lnSpcReduction="20000"/>
          </a:bodyPr>
          <a:lstStyle/>
          <a:p>
            <a:pPr marL="0" lvl="0" indent="0">
              <a:spcAft>
                <a:spcPts val="1200"/>
              </a:spcAft>
              <a:buNone/>
            </a:pPr>
            <a:r>
              <a:rPr lang="en-US" sz="3100" b="1" dirty="0" smtClean="0">
                <a:solidFill>
                  <a:srgbClr val="45A38B"/>
                </a:solidFill>
              </a:rPr>
              <a:t>Lin </a:t>
            </a:r>
            <a:r>
              <a:rPr lang="en-US" sz="3100" b="1" dirty="0" err="1" smtClean="0">
                <a:solidFill>
                  <a:srgbClr val="45A38B"/>
                </a:solidFill>
              </a:rPr>
              <a:t>Zexu’s</a:t>
            </a:r>
            <a:r>
              <a:rPr lang="en-US" sz="3100" b="1" dirty="0" smtClean="0">
                <a:solidFill>
                  <a:srgbClr val="45A38B"/>
                </a:solidFill>
              </a:rPr>
              <a:t> argument wins the day</a:t>
            </a:r>
            <a:endParaRPr lang="en-US" sz="3100" b="1" dirty="0" smtClean="0"/>
          </a:p>
          <a:p>
            <a:pPr lvl="0">
              <a:spcAft>
                <a:spcPts val="1200"/>
              </a:spcAft>
            </a:pPr>
            <a:r>
              <a:rPr lang="en-US" sz="2200" dirty="0"/>
              <a:t>S</a:t>
            </a:r>
            <a:r>
              <a:rPr lang="en-US" sz="2200" dirty="0" smtClean="0"/>
              <a:t>trictly </a:t>
            </a:r>
            <a:r>
              <a:rPr lang="en-US" sz="2200" dirty="0" smtClean="0"/>
              <a:t>and efficiently enforced </a:t>
            </a:r>
            <a:r>
              <a:rPr lang="en-US" sz="2200" dirty="0" smtClean="0"/>
              <a:t>1836</a:t>
            </a:r>
            <a:r>
              <a:rPr lang="en-US" sz="2200" dirty="0" smtClean="0"/>
              <a:t> </a:t>
            </a:r>
            <a:r>
              <a:rPr lang="en-US" sz="2200" dirty="0" smtClean="0"/>
              <a:t>ban </a:t>
            </a:r>
            <a:r>
              <a:rPr lang="en-US" sz="2200" dirty="0" smtClean="0"/>
              <a:t>by </a:t>
            </a:r>
            <a:r>
              <a:rPr lang="en-US" sz="2200" dirty="0" smtClean="0"/>
              <a:t>arresting over 1,600 Chinese dealers and destroying tens of thousands of pounds of </a:t>
            </a:r>
            <a:r>
              <a:rPr lang="en-US" sz="2200" dirty="0" smtClean="0"/>
              <a:t>opium.</a:t>
            </a:r>
            <a:endParaRPr lang="en-US" sz="2200" dirty="0" smtClean="0"/>
          </a:p>
          <a:p>
            <a:pPr lvl="0"/>
            <a:r>
              <a:rPr lang="en-US" sz="2200" dirty="0"/>
              <a:t>D</a:t>
            </a:r>
            <a:r>
              <a:rPr lang="en-US" sz="2200" dirty="0" smtClean="0"/>
              <a:t>emanded </a:t>
            </a:r>
            <a:r>
              <a:rPr lang="en-US" sz="2200" dirty="0" smtClean="0"/>
              <a:t>that foreign firms hand over their </a:t>
            </a:r>
            <a:r>
              <a:rPr lang="en-US" sz="2200" dirty="0" smtClean="0"/>
              <a:t>opium </a:t>
            </a:r>
            <a:r>
              <a:rPr lang="en-US" sz="2200" dirty="0" smtClean="0"/>
              <a:t>stores in exchange for </a:t>
            </a:r>
            <a:r>
              <a:rPr lang="en-US" sz="2200" dirty="0" smtClean="0"/>
              <a:t>tea, </a:t>
            </a:r>
            <a:r>
              <a:rPr lang="en-US" sz="2200" dirty="0" smtClean="0"/>
              <a:t>halted </a:t>
            </a:r>
            <a:r>
              <a:rPr lang="en-US" sz="2200" dirty="0" smtClean="0"/>
              <a:t>trade, </a:t>
            </a:r>
            <a:r>
              <a:rPr lang="en-US" sz="2200" dirty="0" smtClean="0"/>
              <a:t>and seized </a:t>
            </a:r>
            <a:r>
              <a:rPr lang="en-US" sz="2200" dirty="0" smtClean="0"/>
              <a:t>the merchants’ supplies </a:t>
            </a:r>
            <a:r>
              <a:rPr lang="en-US" sz="2200" dirty="0" smtClean="0"/>
              <a:t>if they refused to </a:t>
            </a:r>
            <a:r>
              <a:rPr lang="en-US" sz="2200" dirty="0" smtClean="0"/>
              <a:t>comply.</a:t>
            </a:r>
            <a:endParaRPr lang="en-US" sz="2200" dirty="0" smtClean="0"/>
          </a:p>
        </p:txBody>
      </p:sp>
      <p:pic>
        <p:nvPicPr>
          <p:cNvPr id="3" name="Picture 2"/>
          <p:cNvPicPr>
            <a:picLocks noChangeAspect="1"/>
          </p:cNvPicPr>
          <p:nvPr/>
        </p:nvPicPr>
        <p:blipFill>
          <a:blip r:embed="rId3"/>
          <a:stretch>
            <a:fillRect/>
          </a:stretch>
        </p:blipFill>
        <p:spPr>
          <a:xfrm>
            <a:off x="1574097" y="3306758"/>
            <a:ext cx="6000750" cy="3000375"/>
          </a:xfrm>
          <a:prstGeom prst="rect">
            <a:avLst/>
          </a:prstGeom>
        </p:spPr>
      </p:pic>
    </p:spTree>
    <p:extLst>
      <p:ext uri="{BB962C8B-B14F-4D97-AF65-F5344CB8AC3E}">
        <p14:creationId xmlns:p14="http://schemas.microsoft.com/office/powerpoint/2010/main" val="1796206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WARS</a:t>
            </a:r>
            <a:endParaRPr lang="en-US" dirty="0"/>
          </a:p>
        </p:txBody>
      </p:sp>
      <p:sp>
        <p:nvSpPr>
          <p:cNvPr id="3" name="Content Placeholder 2"/>
          <p:cNvSpPr>
            <a:spLocks noGrp="1"/>
          </p:cNvSpPr>
          <p:nvPr>
            <p:ph idx="1"/>
          </p:nvPr>
        </p:nvSpPr>
        <p:spPr/>
        <p:txBody>
          <a:bodyPr>
            <a:normAutofit/>
          </a:bodyPr>
          <a:lstStyle/>
          <a:p>
            <a:pPr marL="0" indent="0">
              <a:buNone/>
            </a:pPr>
            <a:r>
              <a:rPr lang="en-CA" sz="2200" dirty="0" smtClean="0"/>
              <a:t>“By what right do they then in return use the poisonous drug to injure the Chinese people? Even though the barbarians may not necessarily intend to do us harm, yet in coveting profit to an extreme, they have no regard for injuring others. Let us ask, where is your conscience? I have heard that the smoking of opium is very strictly forbidden by your country; that is because the harm caused by opium is clearly understood. Since it is not permitted to do harm to your own country, then even less should you let it be passed on to the harm of other countries -- how much less to China!”</a:t>
            </a:r>
          </a:p>
          <a:p>
            <a:endParaRPr lang="en-CA" dirty="0" smtClean="0"/>
          </a:p>
          <a:p>
            <a:pPr marL="0" indent="0">
              <a:buNone/>
            </a:pPr>
            <a:r>
              <a:rPr lang="en-CA" sz="1800" i="1" dirty="0" smtClean="0"/>
              <a:t>Excerpt taken from Lin </a:t>
            </a:r>
            <a:r>
              <a:rPr lang="en-CA" sz="1800" i="1" dirty="0" err="1" smtClean="0"/>
              <a:t>Zexu’s</a:t>
            </a:r>
            <a:r>
              <a:rPr lang="en-CA" sz="1800" i="1" dirty="0" smtClean="0"/>
              <a:t> letter to Queen Victoria in 1839.</a:t>
            </a:r>
            <a:endParaRPr lang="en-US" sz="1800" i="1" dirty="0"/>
          </a:p>
        </p:txBody>
      </p:sp>
    </p:spTree>
    <p:extLst>
      <p:ext uri="{BB962C8B-B14F-4D97-AF65-F5344CB8AC3E}">
        <p14:creationId xmlns:p14="http://schemas.microsoft.com/office/powerpoint/2010/main" val="58358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WARS</a:t>
            </a:r>
            <a:endParaRPr lang="en-US" dirty="0"/>
          </a:p>
        </p:txBody>
      </p:sp>
      <p:sp>
        <p:nvSpPr>
          <p:cNvPr id="5" name="Content Placeholder 4"/>
          <p:cNvSpPr>
            <a:spLocks noGrp="1"/>
          </p:cNvSpPr>
          <p:nvPr>
            <p:ph idx="1"/>
          </p:nvPr>
        </p:nvSpPr>
        <p:spPr>
          <a:xfrm>
            <a:off x="761999" y="1298813"/>
            <a:ext cx="7543800" cy="4681035"/>
          </a:xfrm>
        </p:spPr>
        <p:txBody>
          <a:bodyPr>
            <a:normAutofit fontScale="92500"/>
          </a:bodyPr>
          <a:lstStyle/>
          <a:p>
            <a:pPr marL="0" indent="0">
              <a:lnSpc>
                <a:spcPct val="110000"/>
              </a:lnSpc>
              <a:spcBef>
                <a:spcPts val="1200"/>
              </a:spcBef>
              <a:buNone/>
            </a:pPr>
            <a:r>
              <a:rPr lang="en-CA" dirty="0">
                <a:solidFill>
                  <a:srgbClr val="45A38B"/>
                </a:solidFill>
              </a:rPr>
              <a:t>Lin </a:t>
            </a:r>
            <a:r>
              <a:rPr lang="en-CA" dirty="0" err="1">
                <a:solidFill>
                  <a:srgbClr val="45A38B"/>
                </a:solidFill>
              </a:rPr>
              <a:t>Zexu’s</a:t>
            </a:r>
            <a:r>
              <a:rPr lang="en-CA" dirty="0">
                <a:solidFill>
                  <a:srgbClr val="45A38B"/>
                </a:solidFill>
              </a:rPr>
              <a:t> accomplishments</a:t>
            </a:r>
          </a:p>
          <a:p>
            <a:pPr marL="285750" indent="-285750">
              <a:lnSpc>
                <a:spcPct val="110000"/>
              </a:lnSpc>
              <a:spcBef>
                <a:spcPts val="1200"/>
              </a:spcBef>
              <a:buFont typeface="Arial" panose="020B0604020202020204" pitchFamily="34" charset="0"/>
              <a:buChar char="•"/>
            </a:pPr>
            <a:r>
              <a:rPr lang="en-CA" dirty="0">
                <a:solidFill>
                  <a:srgbClr val="083643"/>
                </a:solidFill>
              </a:rPr>
              <a:t>Foreign merchants handed over more than 20,000 chests </a:t>
            </a:r>
            <a:r>
              <a:rPr lang="en-CA" dirty="0" smtClean="0">
                <a:solidFill>
                  <a:srgbClr val="083643"/>
                </a:solidFill>
              </a:rPr>
              <a:t/>
            </a:r>
            <a:br>
              <a:rPr lang="en-CA" dirty="0" smtClean="0">
                <a:solidFill>
                  <a:srgbClr val="083643"/>
                </a:solidFill>
              </a:rPr>
            </a:br>
            <a:r>
              <a:rPr lang="en-CA" dirty="0" smtClean="0">
                <a:solidFill>
                  <a:srgbClr val="083643"/>
                </a:solidFill>
              </a:rPr>
              <a:t>(</a:t>
            </a:r>
            <a:r>
              <a:rPr lang="en-CA" dirty="0">
                <a:solidFill>
                  <a:srgbClr val="083643"/>
                </a:solidFill>
              </a:rPr>
              <a:t>2.6 million pounds) of </a:t>
            </a:r>
            <a:r>
              <a:rPr lang="en-CA" dirty="0" smtClean="0">
                <a:solidFill>
                  <a:srgbClr val="083643"/>
                </a:solidFill>
              </a:rPr>
              <a:t>opium </a:t>
            </a:r>
            <a:r>
              <a:rPr lang="en-CA" dirty="0">
                <a:solidFill>
                  <a:srgbClr val="083643"/>
                </a:solidFill>
              </a:rPr>
              <a:t>in 6 </a:t>
            </a:r>
            <a:r>
              <a:rPr lang="en-CA" dirty="0" smtClean="0">
                <a:solidFill>
                  <a:srgbClr val="083643"/>
                </a:solidFill>
              </a:rPr>
              <a:t>weeks.</a:t>
            </a:r>
            <a:endParaRPr lang="en-CA" dirty="0">
              <a:solidFill>
                <a:srgbClr val="083643"/>
              </a:solidFill>
            </a:endParaRPr>
          </a:p>
          <a:p>
            <a:pPr marL="285750" indent="-285750">
              <a:lnSpc>
                <a:spcPct val="110000"/>
              </a:lnSpc>
              <a:spcBef>
                <a:spcPts val="1200"/>
              </a:spcBef>
              <a:buFont typeface="Arial" panose="020B0604020202020204" pitchFamily="34" charset="0"/>
              <a:buChar char="•"/>
            </a:pPr>
            <a:r>
              <a:rPr lang="en-CA" dirty="0">
                <a:solidFill>
                  <a:srgbClr val="083643"/>
                </a:solidFill>
              </a:rPr>
              <a:t>S</a:t>
            </a:r>
            <a:r>
              <a:rPr lang="en-CA" dirty="0" smtClean="0">
                <a:solidFill>
                  <a:srgbClr val="083643"/>
                </a:solidFill>
              </a:rPr>
              <a:t>eized </a:t>
            </a:r>
            <a:r>
              <a:rPr lang="en-CA" dirty="0">
                <a:solidFill>
                  <a:srgbClr val="083643"/>
                </a:solidFill>
              </a:rPr>
              <a:t>and destroyed </a:t>
            </a:r>
            <a:r>
              <a:rPr lang="en-CA" dirty="0" smtClean="0">
                <a:solidFill>
                  <a:srgbClr val="083643"/>
                </a:solidFill>
              </a:rPr>
              <a:t>the opium </a:t>
            </a:r>
            <a:r>
              <a:rPr lang="en-CA" dirty="0">
                <a:solidFill>
                  <a:srgbClr val="083643"/>
                </a:solidFill>
              </a:rPr>
              <a:t>on British ships around </a:t>
            </a:r>
            <a:r>
              <a:rPr lang="en-CA" dirty="0" smtClean="0">
                <a:solidFill>
                  <a:srgbClr val="083643"/>
                </a:solidFill>
              </a:rPr>
              <a:t>China.</a:t>
            </a:r>
            <a:endParaRPr lang="en-CA" dirty="0">
              <a:solidFill>
                <a:srgbClr val="083643"/>
              </a:solidFill>
            </a:endParaRPr>
          </a:p>
          <a:p>
            <a:pPr marL="285750" indent="-285750">
              <a:lnSpc>
                <a:spcPct val="110000"/>
              </a:lnSpc>
              <a:spcBef>
                <a:spcPts val="1200"/>
              </a:spcBef>
              <a:buFont typeface="Arial" panose="020B0604020202020204" pitchFamily="34" charset="0"/>
              <a:buChar char="•"/>
            </a:pPr>
            <a:r>
              <a:rPr lang="en-CA" dirty="0">
                <a:solidFill>
                  <a:srgbClr val="083643"/>
                </a:solidFill>
              </a:rPr>
              <a:t>P</a:t>
            </a:r>
            <a:r>
              <a:rPr lang="en-CA" dirty="0" smtClean="0">
                <a:solidFill>
                  <a:srgbClr val="083643"/>
                </a:solidFill>
              </a:rPr>
              <a:t>ressured </a:t>
            </a:r>
            <a:r>
              <a:rPr lang="en-CA" dirty="0">
                <a:solidFill>
                  <a:srgbClr val="083643"/>
                </a:solidFill>
              </a:rPr>
              <a:t>the Portuguese to move the British out of Macau into Hong Kong</a:t>
            </a:r>
            <a:r>
              <a:rPr lang="en-CA" dirty="0" smtClean="0">
                <a:solidFill>
                  <a:srgbClr val="083643"/>
                </a:solidFill>
              </a:rPr>
              <a:t>.</a:t>
            </a:r>
          </a:p>
          <a:p>
            <a:pPr marL="0" indent="0">
              <a:lnSpc>
                <a:spcPct val="110000"/>
              </a:lnSpc>
              <a:spcBef>
                <a:spcPts val="1200"/>
              </a:spcBef>
              <a:buNone/>
            </a:pPr>
            <a:endParaRPr lang="en-CA" dirty="0">
              <a:solidFill>
                <a:srgbClr val="083643"/>
              </a:solidFill>
            </a:endParaRPr>
          </a:p>
          <a:p>
            <a:pPr marL="0" indent="0">
              <a:lnSpc>
                <a:spcPct val="110000"/>
              </a:lnSpc>
              <a:spcBef>
                <a:spcPts val="1200"/>
              </a:spcBef>
              <a:buNone/>
            </a:pPr>
            <a:r>
              <a:rPr lang="en-CA" dirty="0">
                <a:solidFill>
                  <a:srgbClr val="083643"/>
                </a:solidFill>
              </a:rPr>
              <a:t>These accomplishments in Lin </a:t>
            </a:r>
            <a:r>
              <a:rPr lang="en-CA" dirty="0" err="1">
                <a:solidFill>
                  <a:srgbClr val="083643"/>
                </a:solidFill>
              </a:rPr>
              <a:t>Zexu’s</a:t>
            </a:r>
            <a:r>
              <a:rPr lang="en-CA" dirty="0">
                <a:solidFill>
                  <a:srgbClr val="083643"/>
                </a:solidFill>
              </a:rPr>
              <a:t> fight against opium came with </a:t>
            </a:r>
            <a:r>
              <a:rPr lang="en-CA" dirty="0" smtClean="0">
                <a:solidFill>
                  <a:srgbClr val="083643"/>
                </a:solidFill>
              </a:rPr>
              <a:t>costs</a:t>
            </a:r>
            <a:r>
              <a:rPr lang="en-CA" dirty="0">
                <a:solidFill>
                  <a:srgbClr val="083643"/>
                </a:solidFill>
              </a:rPr>
              <a:t>.  These events would lay the groundwork for the British declaration of war in November </a:t>
            </a:r>
            <a:r>
              <a:rPr lang="en-CA" dirty="0" smtClean="0">
                <a:solidFill>
                  <a:srgbClr val="083643"/>
                </a:solidFill>
              </a:rPr>
              <a:t>1839.</a:t>
            </a:r>
            <a:endParaRPr lang="en-CA" dirty="0">
              <a:solidFill>
                <a:srgbClr val="083643"/>
              </a:solidFill>
            </a:endParaRPr>
          </a:p>
          <a:p>
            <a:pPr>
              <a:lnSpc>
                <a:spcPct val="110000"/>
              </a:lnSpc>
            </a:pPr>
            <a:endParaRPr lang="en-US" dirty="0"/>
          </a:p>
        </p:txBody>
      </p:sp>
    </p:spTree>
    <p:extLst>
      <p:ext uri="{BB962C8B-B14F-4D97-AF65-F5344CB8AC3E}">
        <p14:creationId xmlns:p14="http://schemas.microsoft.com/office/powerpoint/2010/main" val="857701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OPIUM WAR</a:t>
            </a:r>
            <a:endParaRPr lang="en-US" dirty="0"/>
          </a:p>
        </p:txBody>
      </p:sp>
      <p:pic>
        <p:nvPicPr>
          <p:cNvPr id="3" name="Picture 2"/>
          <p:cNvPicPr>
            <a:picLocks noChangeAspect="1"/>
          </p:cNvPicPr>
          <p:nvPr/>
        </p:nvPicPr>
        <p:blipFill>
          <a:blip r:embed="rId2"/>
          <a:stretch>
            <a:fillRect/>
          </a:stretch>
        </p:blipFill>
        <p:spPr>
          <a:xfrm>
            <a:off x="845006" y="986482"/>
            <a:ext cx="7430296" cy="5006227"/>
          </a:xfrm>
          <a:prstGeom prst="rect">
            <a:avLst/>
          </a:prstGeom>
        </p:spPr>
      </p:pic>
    </p:spTree>
    <p:extLst>
      <p:ext uri="{BB962C8B-B14F-4D97-AF65-F5344CB8AC3E}">
        <p14:creationId xmlns:p14="http://schemas.microsoft.com/office/powerpoint/2010/main" val="384064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25CE-26D7-43C1-9E5B-76890D6FF4ED}"/>
              </a:ext>
            </a:extLst>
          </p:cNvPr>
          <p:cNvSpPr>
            <a:spLocks noGrp="1"/>
          </p:cNvSpPr>
          <p:nvPr>
            <p:ph type="title"/>
          </p:nvPr>
        </p:nvSpPr>
        <p:spPr>
          <a:xfrm>
            <a:off x="762000" y="236901"/>
            <a:ext cx="6673516" cy="818839"/>
          </a:xfrm>
        </p:spPr>
        <p:txBody>
          <a:bodyPr>
            <a:normAutofit fontScale="90000"/>
          </a:bodyPr>
          <a:lstStyle/>
          <a:p>
            <a:r>
              <a:rPr lang="en-CA" dirty="0" smtClean="0"/>
              <a:t>TECHNOLOGICAL </a:t>
            </a:r>
            <a:r>
              <a:rPr lang="en-CA" dirty="0" smtClean="0"/>
              <a:t>MISMATCH </a:t>
            </a:r>
            <a:r>
              <a:rPr lang="en-CA" dirty="0" smtClean="0"/>
              <a:t/>
            </a:r>
            <a:br>
              <a:rPr lang="en-CA" dirty="0" smtClean="0"/>
            </a:br>
            <a:r>
              <a:rPr lang="en-CA" b="0" spc="0" dirty="0" smtClean="0">
                <a:solidFill>
                  <a:srgbClr val="45A38B"/>
                </a:solidFill>
              </a:rPr>
              <a:t>The </a:t>
            </a:r>
            <a:r>
              <a:rPr lang="en-CA" b="0" spc="0" dirty="0">
                <a:solidFill>
                  <a:srgbClr val="45A38B"/>
                </a:solidFill>
              </a:rPr>
              <a:t>story of the </a:t>
            </a:r>
            <a:r>
              <a:rPr lang="en-CA" b="0" spc="0" dirty="0" err="1">
                <a:solidFill>
                  <a:srgbClr val="45A38B"/>
                </a:solidFill>
              </a:rPr>
              <a:t>Hyacynth</a:t>
            </a:r>
            <a:r>
              <a:rPr lang="en-CA" b="0" spc="0" dirty="0">
                <a:solidFill>
                  <a:srgbClr val="45A38B"/>
                </a:solidFill>
              </a:rPr>
              <a:t> &amp; </a:t>
            </a:r>
            <a:r>
              <a:rPr lang="en-CA" b="0" spc="0" dirty="0" err="1">
                <a:solidFill>
                  <a:srgbClr val="45A38B"/>
                </a:solidFill>
              </a:rPr>
              <a:t>Volage</a:t>
            </a:r>
            <a:r>
              <a:rPr lang="en-CA" b="0" spc="0" dirty="0">
                <a:solidFill>
                  <a:srgbClr val="45A38B"/>
                </a:solidFill>
              </a:rPr>
              <a:t> vs 29 Junkers</a:t>
            </a:r>
          </a:p>
        </p:txBody>
      </p:sp>
      <p:pic>
        <p:nvPicPr>
          <p:cNvPr id="5" name="Content Placeholder 4"/>
          <p:cNvPicPr>
            <a:picLocks noGrp="1" noChangeAspect="1"/>
          </p:cNvPicPr>
          <p:nvPr>
            <p:ph idx="1"/>
          </p:nvPr>
        </p:nvPicPr>
        <p:blipFill>
          <a:blip r:embed="rId3"/>
          <a:srcRect l="1658" r="1658"/>
          <a:stretch>
            <a:fillRect/>
          </a:stretch>
        </p:blipFill>
        <p:spPr>
          <a:xfrm>
            <a:off x="869905" y="1364879"/>
            <a:ext cx="7543800" cy="4681035"/>
          </a:xfrm>
          <a:prstGeom prst="rect">
            <a:avLst/>
          </a:prstGeom>
        </p:spPr>
      </p:pic>
    </p:spTree>
    <p:extLst>
      <p:ext uri="{BB962C8B-B14F-4D97-AF65-F5344CB8AC3E}">
        <p14:creationId xmlns:p14="http://schemas.microsoft.com/office/powerpoint/2010/main" val="3304056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67507" y="1270663"/>
            <a:ext cx="7280031" cy="4890122"/>
          </a:xfrm>
          <a:prstGeom prst="rect">
            <a:avLst/>
          </a:prstGeom>
        </p:spPr>
      </p:pic>
      <p:sp>
        <p:nvSpPr>
          <p:cNvPr id="4" name="Title 1">
            <a:extLst>
              <a:ext uri="{FF2B5EF4-FFF2-40B4-BE49-F238E27FC236}">
                <a16:creationId xmlns:a16="http://schemas.microsoft.com/office/drawing/2014/main" id="{2E8025CE-26D7-43C1-9E5B-76890D6FF4ED}"/>
              </a:ext>
            </a:extLst>
          </p:cNvPr>
          <p:cNvSpPr txBox="1">
            <a:spLocks/>
          </p:cNvSpPr>
          <p:nvPr/>
        </p:nvSpPr>
        <p:spPr>
          <a:xfrm>
            <a:off x="755955" y="236901"/>
            <a:ext cx="6673516" cy="818839"/>
          </a:xfrm>
          <a:prstGeom prst="rect">
            <a:avLst/>
          </a:prstGeom>
        </p:spPr>
        <p:txBody>
          <a:bodyPr vert="horz" lIns="91440" tIns="45720" rIns="91440" bIns="45720" rtlCol="0" anchor="b" anchorCtr="0">
            <a:normAutofit fontScale="90000" lnSpcReduction="20000"/>
          </a:bodyPr>
          <a:lstStyle>
            <a:lvl1pPr algn="l" defTabSz="914400" rtl="0" eaLnBrk="1" latinLnBrk="0" hangingPunct="1">
              <a:spcBef>
                <a:spcPct val="0"/>
              </a:spcBef>
              <a:buNone/>
              <a:defRPr sz="2800" b="1" kern="1200" spc="300" baseline="0">
                <a:solidFill>
                  <a:srgbClr val="0C566C"/>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en-CA" dirty="0" smtClean="0"/>
              <a:t>TECHNOLOGICAL </a:t>
            </a:r>
            <a:r>
              <a:rPr lang="en-CA" dirty="0" smtClean="0"/>
              <a:t>MISMATCH </a:t>
            </a:r>
            <a:r>
              <a:rPr lang="en-CA" dirty="0" smtClean="0"/>
              <a:t/>
            </a:r>
            <a:br>
              <a:rPr lang="en-CA" dirty="0" smtClean="0"/>
            </a:br>
            <a:r>
              <a:rPr lang="en-CA" b="0" spc="0" dirty="0" smtClean="0">
                <a:solidFill>
                  <a:srgbClr val="45A38B"/>
                </a:solidFill>
              </a:rPr>
              <a:t>The Nemesis</a:t>
            </a:r>
            <a:endParaRPr lang="en-CA" b="0" spc="0" dirty="0">
              <a:solidFill>
                <a:srgbClr val="45A38B"/>
              </a:solidFill>
            </a:endParaRPr>
          </a:p>
        </p:txBody>
      </p:sp>
    </p:spTree>
    <p:extLst>
      <p:ext uri="{BB962C8B-B14F-4D97-AF65-F5344CB8AC3E}">
        <p14:creationId xmlns:p14="http://schemas.microsoft.com/office/powerpoint/2010/main" val="2963186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CCA1-6AF7-44C4-91C2-9397DD8C2490}"/>
              </a:ext>
            </a:extLst>
          </p:cNvPr>
          <p:cNvSpPr>
            <a:spLocks noGrp="1"/>
          </p:cNvSpPr>
          <p:nvPr>
            <p:ph type="title"/>
          </p:nvPr>
        </p:nvSpPr>
        <p:spPr>
          <a:xfrm>
            <a:off x="762000" y="708709"/>
            <a:ext cx="6059905" cy="471808"/>
          </a:xfrm>
        </p:spPr>
        <p:txBody>
          <a:bodyPr>
            <a:normAutofit fontScale="90000"/>
          </a:bodyPr>
          <a:lstStyle/>
          <a:p>
            <a:r>
              <a:rPr lang="en-CA" dirty="0" smtClean="0"/>
              <a:t>CHINA’S RESPONSE TO </a:t>
            </a:r>
            <a:br>
              <a:rPr lang="en-CA" dirty="0" smtClean="0"/>
            </a:br>
            <a:r>
              <a:rPr lang="en-CA" dirty="0" smtClean="0"/>
              <a:t>BRITAIN’S SHIPS</a:t>
            </a:r>
            <a:endParaRPr lang="en-CA" dirty="0"/>
          </a:p>
        </p:txBody>
      </p:sp>
      <p:sp>
        <p:nvSpPr>
          <p:cNvPr id="3" name="Content Placeholder 2">
            <a:extLst>
              <a:ext uri="{FF2B5EF4-FFF2-40B4-BE49-F238E27FC236}">
                <a16:creationId xmlns:a16="http://schemas.microsoft.com/office/drawing/2014/main" id="{8F6B6A6C-0FBF-40C0-982C-9F5E0EF760BD}"/>
              </a:ext>
            </a:extLst>
          </p:cNvPr>
          <p:cNvSpPr>
            <a:spLocks noGrp="1"/>
          </p:cNvSpPr>
          <p:nvPr>
            <p:ph idx="1"/>
          </p:nvPr>
        </p:nvSpPr>
        <p:spPr>
          <a:xfrm>
            <a:off x="849506" y="1638884"/>
            <a:ext cx="7645565" cy="4834104"/>
          </a:xfrm>
        </p:spPr>
        <p:txBody>
          <a:bodyPr>
            <a:normAutofit/>
          </a:bodyPr>
          <a:lstStyle/>
          <a:p>
            <a:pPr marL="0" indent="0">
              <a:lnSpc>
                <a:spcPct val="110000"/>
              </a:lnSpc>
              <a:buNone/>
            </a:pPr>
            <a:r>
              <a:rPr lang="en-US" sz="2000" dirty="0" smtClean="0"/>
              <a:t>“…as </a:t>
            </a:r>
            <a:r>
              <a:rPr lang="en-US" sz="2000" dirty="0"/>
              <a:t>the British proceeded with their campaigns in 1842, they found much evidence of the speed with which the Qing officials were trying to respond to the West’s new technology. In Xiamen, for instance, they found a nearly completed replica of a British two-decker man-of-war with thirty guns; it was almost ready to sail, and work on several other similar vessels was well under way. In </a:t>
            </a:r>
            <a:r>
              <a:rPr lang="en-US" sz="2000" dirty="0" err="1"/>
              <a:t>Wusong</a:t>
            </a:r>
            <a:r>
              <a:rPr lang="en-US" sz="2000" dirty="0"/>
              <a:t>, they discovered five new Chinese paddle-wheel boats armed with newly cast brass guns, perfect in detail down to the sights cast on the barrels and the pierced vents for flintlocks. All were mounted on sturdy wooden trucks with iron axels. At least some people in China had clearly found the barbarian challenge to be a stimulus as well as an outrage</a:t>
            </a:r>
            <a:r>
              <a:rPr lang="en-US" sz="2000" dirty="0" smtClean="0"/>
              <a:t>.”</a:t>
            </a:r>
            <a:endParaRPr lang="en-US" sz="2000" dirty="0"/>
          </a:p>
          <a:p>
            <a:pPr marL="0" indent="0" algn="r">
              <a:buNone/>
            </a:pPr>
            <a:endParaRPr lang="en-US" sz="2000" dirty="0" smtClean="0"/>
          </a:p>
          <a:p>
            <a:pPr marL="0" indent="0" algn="r">
              <a:buNone/>
            </a:pPr>
            <a:r>
              <a:rPr lang="en-US" sz="1600" dirty="0" smtClean="0"/>
              <a:t>Source</a:t>
            </a:r>
            <a:r>
              <a:rPr lang="en-US" sz="1600" dirty="0"/>
              <a:t>: </a:t>
            </a:r>
            <a:r>
              <a:rPr lang="en-CA" sz="1600" dirty="0"/>
              <a:t>Jonathan D. Spence, </a:t>
            </a:r>
            <a:r>
              <a:rPr lang="en-CA" sz="1600" i="1" dirty="0"/>
              <a:t>The Search for Modern China</a:t>
            </a:r>
            <a:r>
              <a:rPr lang="en-CA" sz="1600" dirty="0"/>
              <a:t>, </a:t>
            </a:r>
            <a:endParaRPr lang="en-CA" sz="1600" dirty="0" smtClean="0"/>
          </a:p>
          <a:p>
            <a:pPr marL="0" indent="0" algn="r">
              <a:buNone/>
            </a:pPr>
            <a:r>
              <a:rPr lang="en-CA" sz="1600" dirty="0" smtClean="0"/>
              <a:t>New </a:t>
            </a:r>
            <a:r>
              <a:rPr lang="en-CA" sz="1600" dirty="0"/>
              <a:t>York: W. W. Norton &amp; Company, 1990.</a:t>
            </a:r>
            <a:endParaRPr lang="en-US" sz="1600" dirty="0"/>
          </a:p>
          <a:p>
            <a:pPr marL="0" indent="0">
              <a:buNone/>
            </a:pPr>
            <a:endParaRPr lang="en-CA" dirty="0"/>
          </a:p>
        </p:txBody>
      </p:sp>
    </p:spTree>
    <p:extLst>
      <p:ext uri="{BB962C8B-B14F-4D97-AF65-F5344CB8AC3E}">
        <p14:creationId xmlns:p14="http://schemas.microsoft.com/office/powerpoint/2010/main" val="175911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TRADE AND CHINA</a:t>
            </a:r>
            <a:endParaRPr lang="en-US" dirty="0"/>
          </a:p>
        </p:txBody>
      </p:sp>
      <p:sp>
        <p:nvSpPr>
          <p:cNvPr id="6" name="Content Placeholder 5"/>
          <p:cNvSpPr>
            <a:spLocks noGrp="1"/>
          </p:cNvSpPr>
          <p:nvPr>
            <p:ph idx="1"/>
          </p:nvPr>
        </p:nvSpPr>
        <p:spPr>
          <a:xfrm>
            <a:off x="761999" y="1310254"/>
            <a:ext cx="7543800" cy="4681035"/>
          </a:xfrm>
        </p:spPr>
        <p:txBody>
          <a:bodyPr>
            <a:normAutofit/>
          </a:bodyPr>
          <a:lstStyle/>
          <a:p>
            <a:pPr marL="0" indent="0">
              <a:buNone/>
            </a:pPr>
            <a:r>
              <a:rPr lang="en-US" sz="2200" dirty="0">
                <a:latin typeface="Calibri" panose="020F0502020204030204" pitchFamily="34" charset="0"/>
              </a:rPr>
              <a:t>In the years leading up to the Opium Wars, </a:t>
            </a:r>
            <a:r>
              <a:rPr lang="en-US" sz="2200" dirty="0" smtClean="0">
                <a:latin typeface="Calibri" panose="020F0502020204030204" pitchFamily="34" charset="0"/>
              </a:rPr>
              <a:t>foreign </a:t>
            </a:r>
            <a:r>
              <a:rPr lang="en-US" sz="2200" dirty="0">
                <a:latin typeface="Calibri" panose="020F0502020204030204" pitchFamily="34" charset="0"/>
              </a:rPr>
              <a:t>trade was strictly controlled by the Chinese </a:t>
            </a:r>
            <a:r>
              <a:rPr lang="en-US" sz="2200" dirty="0" smtClean="0">
                <a:latin typeface="Calibri" panose="020F0502020204030204" pitchFamily="34" charset="0"/>
              </a:rPr>
              <a:t>using </a:t>
            </a:r>
            <a:r>
              <a:rPr lang="en-US" sz="2200" dirty="0">
                <a:latin typeface="Calibri" panose="020F0502020204030204" pitchFamily="34" charset="0"/>
              </a:rPr>
              <a:t>the </a:t>
            </a:r>
            <a:r>
              <a:rPr lang="en-US" sz="2200" dirty="0" smtClean="0">
                <a:latin typeface="Calibri" panose="020F0502020204030204" pitchFamily="34" charset="0"/>
              </a:rPr>
              <a:t>“</a:t>
            </a:r>
            <a:r>
              <a:rPr lang="en-US" sz="2200" dirty="0">
                <a:latin typeface="Calibri" panose="020F0502020204030204" pitchFamily="34" charset="0"/>
              </a:rPr>
              <a:t>Canton System.”</a:t>
            </a:r>
          </a:p>
          <a:p>
            <a:endParaRPr lang="en-US" sz="2200" dirty="0">
              <a:latin typeface="Calibri" panose="020F0502020204030204" pitchFamily="34" charset="0"/>
            </a:endParaRPr>
          </a:p>
          <a:p>
            <a:r>
              <a:rPr lang="en-US" sz="2200" dirty="0">
                <a:latin typeface="Calibri" panose="020F0502020204030204" pitchFamily="34" charset="0"/>
              </a:rPr>
              <a:t>T</a:t>
            </a:r>
            <a:r>
              <a:rPr lang="en-US" sz="2200" dirty="0" smtClean="0">
                <a:latin typeface="Calibri" panose="020F0502020204030204" pitchFamily="34" charset="0"/>
              </a:rPr>
              <a:t>he </a:t>
            </a:r>
            <a:r>
              <a:rPr lang="en-US" sz="2200" dirty="0">
                <a:latin typeface="Calibri" panose="020F0502020204030204" pitchFamily="34" charset="0"/>
              </a:rPr>
              <a:t>British ran a </a:t>
            </a:r>
            <a:r>
              <a:rPr lang="en-US" sz="2200" dirty="0" smtClean="0">
                <a:latin typeface="Calibri" panose="020F0502020204030204" pitchFamily="34" charset="0"/>
              </a:rPr>
              <a:t>three-country trade system: </a:t>
            </a:r>
            <a:r>
              <a:rPr lang="en-US" sz="2200" dirty="0">
                <a:latin typeface="Calibri" panose="020F0502020204030204" pitchFamily="34" charset="0"/>
              </a:rPr>
              <a:t>British goods to </a:t>
            </a:r>
            <a:r>
              <a:rPr lang="en-US" sz="2200" dirty="0" smtClean="0">
                <a:latin typeface="Calibri" panose="020F0502020204030204" pitchFamily="34" charset="0"/>
              </a:rPr>
              <a:t>India, Indian </a:t>
            </a:r>
            <a:r>
              <a:rPr lang="en-US" sz="2200" dirty="0">
                <a:latin typeface="Calibri" panose="020F0502020204030204" pitchFamily="34" charset="0"/>
              </a:rPr>
              <a:t>cotton and British silver to China, </a:t>
            </a:r>
            <a:r>
              <a:rPr lang="en-US" sz="2200" dirty="0" smtClean="0">
                <a:latin typeface="Calibri" panose="020F0502020204030204" pitchFamily="34" charset="0"/>
              </a:rPr>
              <a:t>and</a:t>
            </a:r>
            <a:r>
              <a:rPr lang="en-US" sz="2200" dirty="0" smtClean="0">
                <a:latin typeface="Calibri" panose="020F0502020204030204" pitchFamily="34" charset="0"/>
              </a:rPr>
              <a:t> </a:t>
            </a:r>
            <a:r>
              <a:rPr lang="en-US" sz="2200" dirty="0">
                <a:latin typeface="Calibri" panose="020F0502020204030204" pitchFamily="34" charset="0"/>
              </a:rPr>
              <a:t>Chinese tea and other goods to Britain</a:t>
            </a:r>
            <a:r>
              <a:rPr lang="en-US" sz="2200" dirty="0" smtClean="0">
                <a:latin typeface="Calibri" panose="020F0502020204030204" pitchFamily="34" charset="0"/>
              </a:rPr>
              <a:t>.</a:t>
            </a:r>
            <a:br>
              <a:rPr lang="en-US" sz="2200" dirty="0" smtClean="0">
                <a:latin typeface="Calibri" panose="020F0502020204030204" pitchFamily="34" charset="0"/>
              </a:rPr>
            </a:br>
            <a:endParaRPr lang="en-US" sz="2200" dirty="0">
              <a:latin typeface="Calibri" panose="020F0502020204030204" pitchFamily="34" charset="0"/>
            </a:endParaRPr>
          </a:p>
          <a:p>
            <a:pPr>
              <a:buFont typeface="Arial" panose="020B0604020202020204" pitchFamily="34" charset="0"/>
              <a:buChar char="•"/>
            </a:pPr>
            <a:r>
              <a:rPr lang="en-US" sz="2200" dirty="0" smtClean="0">
                <a:latin typeface="Calibri" panose="020F0502020204030204" pitchFamily="34" charset="0"/>
              </a:rPr>
              <a:t>The British </a:t>
            </a:r>
            <a:r>
              <a:rPr lang="en-US" sz="2200" dirty="0" smtClean="0">
                <a:latin typeface="Calibri" panose="020F0502020204030204" pitchFamily="34" charset="0"/>
              </a:rPr>
              <a:t>felt this </a:t>
            </a:r>
            <a:r>
              <a:rPr lang="en-US" sz="2200" dirty="0" smtClean="0">
                <a:latin typeface="Calibri" panose="020F0502020204030204" pitchFamily="34" charset="0"/>
              </a:rPr>
              <a:t>system </a:t>
            </a:r>
            <a:r>
              <a:rPr lang="en-US" sz="2200" dirty="0">
                <a:latin typeface="Calibri" panose="020F0502020204030204" pitchFamily="34" charset="0"/>
              </a:rPr>
              <a:t>was ‘unbalanced’ </a:t>
            </a:r>
            <a:r>
              <a:rPr lang="en-US" sz="2200" dirty="0" smtClean="0">
                <a:latin typeface="Calibri" panose="020F0502020204030204" pitchFamily="34" charset="0"/>
              </a:rPr>
              <a:t>and </a:t>
            </a:r>
            <a:r>
              <a:rPr lang="en-US" sz="2200" dirty="0" smtClean="0">
                <a:latin typeface="Calibri" panose="020F0502020204030204" pitchFamily="34" charset="0"/>
              </a:rPr>
              <a:t>sought </a:t>
            </a:r>
            <a:r>
              <a:rPr lang="en-US" sz="2200" dirty="0">
                <a:latin typeface="Calibri" panose="020F0502020204030204" pitchFamily="34" charset="0"/>
              </a:rPr>
              <a:t>to shift the balance in their </a:t>
            </a:r>
            <a:r>
              <a:rPr lang="en-US" sz="2200" dirty="0" err="1">
                <a:latin typeface="Calibri" panose="020F0502020204030204" pitchFamily="34" charset="0"/>
              </a:rPr>
              <a:t>favour</a:t>
            </a:r>
            <a:r>
              <a:rPr lang="en-US" sz="2200" dirty="0">
                <a:latin typeface="Calibri" panose="020F0502020204030204" pitchFamily="34" charset="0"/>
              </a:rPr>
              <a:t> by selling a new product to China instead of cotton: </a:t>
            </a:r>
            <a:r>
              <a:rPr lang="en-US" sz="2200" dirty="0" smtClean="0">
                <a:latin typeface="Calibri" panose="020F0502020204030204" pitchFamily="34" charset="0"/>
              </a:rPr>
              <a:t>opium</a:t>
            </a:r>
            <a:endParaRPr lang="en-US" sz="2200" dirty="0">
              <a:latin typeface="Calibri" panose="020F0502020204030204" pitchFamily="34" charset="0"/>
            </a:endParaRPr>
          </a:p>
          <a:p>
            <a:pPr marL="0" indent="0">
              <a:buNone/>
            </a:pPr>
            <a:endParaRPr lang="en-US" sz="2200" dirty="0"/>
          </a:p>
        </p:txBody>
      </p:sp>
    </p:spTree>
    <p:extLst>
      <p:ext uri="{BB962C8B-B14F-4D97-AF65-F5344CB8AC3E}">
        <p14:creationId xmlns:p14="http://schemas.microsoft.com/office/powerpoint/2010/main" val="4161129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D590-4989-4C9C-AF3D-56159DD20D5D}"/>
              </a:ext>
            </a:extLst>
          </p:cNvPr>
          <p:cNvSpPr>
            <a:spLocks noGrp="1"/>
          </p:cNvSpPr>
          <p:nvPr>
            <p:ph type="title"/>
          </p:nvPr>
        </p:nvSpPr>
        <p:spPr/>
        <p:txBody>
          <a:bodyPr>
            <a:normAutofit fontScale="90000"/>
          </a:bodyPr>
          <a:lstStyle/>
          <a:p>
            <a:r>
              <a:rPr lang="en-CA" dirty="0" smtClean="0"/>
              <a:t>OPIUM WARS</a:t>
            </a:r>
            <a:endParaRPr lang="en-CA" dirty="0"/>
          </a:p>
        </p:txBody>
      </p:sp>
      <p:sp>
        <p:nvSpPr>
          <p:cNvPr id="3" name="Content Placeholder 2">
            <a:extLst>
              <a:ext uri="{FF2B5EF4-FFF2-40B4-BE49-F238E27FC236}">
                <a16:creationId xmlns:a16="http://schemas.microsoft.com/office/drawing/2014/main" id="{892C588B-FADA-4470-8096-6BD621302872}"/>
              </a:ext>
            </a:extLst>
          </p:cNvPr>
          <p:cNvSpPr>
            <a:spLocks noGrp="1"/>
          </p:cNvSpPr>
          <p:nvPr>
            <p:ph idx="1"/>
          </p:nvPr>
        </p:nvSpPr>
        <p:spPr>
          <a:xfrm>
            <a:off x="761999" y="1087160"/>
            <a:ext cx="7543800" cy="5170391"/>
          </a:xfrm>
        </p:spPr>
        <p:txBody>
          <a:bodyPr>
            <a:noAutofit/>
          </a:bodyPr>
          <a:lstStyle/>
          <a:p>
            <a:pPr marL="0" indent="0">
              <a:buNone/>
            </a:pPr>
            <a:r>
              <a:rPr lang="en-CA" sz="2200" dirty="0">
                <a:solidFill>
                  <a:srgbClr val="45A38B"/>
                </a:solidFill>
              </a:rPr>
              <a:t>The Treaty of Nanjing</a:t>
            </a:r>
          </a:p>
          <a:p>
            <a:pPr marL="0" indent="0">
              <a:buNone/>
            </a:pPr>
            <a:endParaRPr lang="en-CA" sz="1800" dirty="0"/>
          </a:p>
          <a:p>
            <a:pPr>
              <a:lnSpc>
                <a:spcPct val="120000"/>
              </a:lnSpc>
              <a:spcBef>
                <a:spcPts val="0"/>
              </a:spcBef>
              <a:spcAft>
                <a:spcPts val="1200"/>
              </a:spcAft>
            </a:pPr>
            <a:r>
              <a:rPr lang="en-CA" sz="1800" dirty="0" smtClean="0"/>
              <a:t>Deep water port at Hong Kong </a:t>
            </a:r>
          </a:p>
          <a:p>
            <a:pPr>
              <a:lnSpc>
                <a:spcPct val="120000"/>
              </a:lnSpc>
              <a:spcBef>
                <a:spcPts val="0"/>
              </a:spcBef>
              <a:spcAft>
                <a:spcPts val="1200"/>
              </a:spcAft>
            </a:pPr>
            <a:r>
              <a:rPr lang="en-CA" sz="1800" dirty="0" smtClean="0"/>
              <a:t>Huge indemnity of 20 million silver dollars: 12 million for Britain’s war costs, 3 million to compensate English merchants for their debts, and 5 million as compensation for opium that Lin </a:t>
            </a:r>
            <a:r>
              <a:rPr lang="en-CA" sz="1800" dirty="0" err="1" smtClean="0"/>
              <a:t>Zesu</a:t>
            </a:r>
            <a:r>
              <a:rPr lang="en-CA" sz="1800" dirty="0" smtClean="0"/>
              <a:t> destroyed</a:t>
            </a:r>
          </a:p>
          <a:p>
            <a:pPr>
              <a:lnSpc>
                <a:spcPct val="120000"/>
              </a:lnSpc>
              <a:spcBef>
                <a:spcPts val="0"/>
              </a:spcBef>
              <a:spcAft>
                <a:spcPts val="1200"/>
              </a:spcAft>
            </a:pPr>
            <a:r>
              <a:rPr lang="en-CA" sz="1800" dirty="0"/>
              <a:t>F</a:t>
            </a:r>
            <a:r>
              <a:rPr lang="en-CA" sz="1800" dirty="0" smtClean="0"/>
              <a:t>ive new Chinese treaty ports (Guangzhou, Shanghai, Xiamen/Amoy, Ningbo, and Fuzhou) where British merchants and their families could reside</a:t>
            </a:r>
          </a:p>
          <a:p>
            <a:pPr>
              <a:lnSpc>
                <a:spcPct val="120000"/>
              </a:lnSpc>
              <a:spcBef>
                <a:spcPts val="0"/>
              </a:spcBef>
              <a:spcAft>
                <a:spcPts val="1200"/>
              </a:spcAft>
            </a:pPr>
            <a:r>
              <a:rPr lang="en-CA" sz="1800" dirty="0" smtClean="0"/>
              <a:t>Extraterritoriality for British citizens residing in these treaty ports, meaning that they were subject to British, not Chinese, laws</a:t>
            </a:r>
          </a:p>
          <a:p>
            <a:pPr>
              <a:lnSpc>
                <a:spcPct val="120000"/>
              </a:lnSpc>
              <a:spcBef>
                <a:spcPts val="0"/>
              </a:spcBef>
              <a:spcAft>
                <a:spcPts val="1200"/>
              </a:spcAft>
            </a:pPr>
            <a:r>
              <a:rPr lang="en-CA" sz="1800" dirty="0" smtClean="0"/>
              <a:t>“Most </a:t>
            </a:r>
            <a:r>
              <a:rPr lang="en-CA" sz="1800" dirty="0" err="1" smtClean="0"/>
              <a:t>favored</a:t>
            </a:r>
            <a:r>
              <a:rPr lang="en-CA" sz="1800" dirty="0" smtClean="0"/>
              <a:t> nation” clause that any rights gained by other foreign countries would automatically apply to Great Britain as well</a:t>
            </a:r>
          </a:p>
          <a:p>
            <a:endParaRPr lang="en-CA" sz="1800" dirty="0"/>
          </a:p>
        </p:txBody>
      </p:sp>
    </p:spTree>
    <p:extLst>
      <p:ext uri="{BB962C8B-B14F-4D97-AF65-F5344CB8AC3E}">
        <p14:creationId xmlns:p14="http://schemas.microsoft.com/office/powerpoint/2010/main" val="795230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71" y="738554"/>
            <a:ext cx="5300111" cy="750277"/>
          </a:xfrm>
        </p:spPr>
        <p:txBody>
          <a:bodyPr>
            <a:normAutofit fontScale="90000"/>
          </a:bodyPr>
          <a:lstStyle/>
          <a:p>
            <a:r>
              <a:rPr lang="en-US" dirty="0" smtClean="0"/>
              <a:t>THE TREATY OF NANJING, 1842</a:t>
            </a:r>
            <a:endParaRPr lang="en-US" dirty="0"/>
          </a:p>
        </p:txBody>
      </p:sp>
      <p:pic>
        <p:nvPicPr>
          <p:cNvPr id="5" name="Content Placeholder 4"/>
          <p:cNvPicPr>
            <a:picLocks noGrp="1" noChangeAspect="1"/>
          </p:cNvPicPr>
          <p:nvPr>
            <p:ph idx="1"/>
          </p:nvPr>
        </p:nvPicPr>
        <p:blipFill>
          <a:blip r:embed="rId2"/>
          <a:stretch>
            <a:fillRect/>
          </a:stretch>
        </p:blipFill>
        <p:spPr>
          <a:xfrm>
            <a:off x="486429" y="1799065"/>
            <a:ext cx="8165202" cy="4068196"/>
          </a:xfrm>
          <a:prstGeom prst="rect">
            <a:avLst/>
          </a:prstGeom>
        </p:spPr>
      </p:pic>
    </p:spTree>
    <p:extLst>
      <p:ext uri="{BB962C8B-B14F-4D97-AF65-F5344CB8AC3E}">
        <p14:creationId xmlns:p14="http://schemas.microsoft.com/office/powerpoint/2010/main" val="3854239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A096-893D-4416-9AC7-1830F30D2F86}"/>
              </a:ext>
            </a:extLst>
          </p:cNvPr>
          <p:cNvSpPr>
            <a:spLocks noGrp="1"/>
          </p:cNvSpPr>
          <p:nvPr>
            <p:ph type="title"/>
          </p:nvPr>
        </p:nvSpPr>
        <p:spPr/>
        <p:txBody>
          <a:bodyPr>
            <a:normAutofit fontScale="90000"/>
          </a:bodyPr>
          <a:lstStyle/>
          <a:p>
            <a:r>
              <a:rPr lang="en-CA" dirty="0" smtClean="0"/>
              <a:t>OPIUM WARS</a:t>
            </a:r>
            <a:endParaRPr lang="en-CA" dirty="0"/>
          </a:p>
        </p:txBody>
      </p:sp>
      <p:sp>
        <p:nvSpPr>
          <p:cNvPr id="3" name="Content Placeholder 2">
            <a:extLst>
              <a:ext uri="{FF2B5EF4-FFF2-40B4-BE49-F238E27FC236}">
                <a16:creationId xmlns:a16="http://schemas.microsoft.com/office/drawing/2014/main" id="{1D198D40-2881-4A79-8B7E-4140D7B80A08}"/>
              </a:ext>
            </a:extLst>
          </p:cNvPr>
          <p:cNvSpPr>
            <a:spLocks noGrp="1"/>
          </p:cNvSpPr>
          <p:nvPr>
            <p:ph idx="1"/>
          </p:nvPr>
        </p:nvSpPr>
        <p:spPr/>
        <p:txBody>
          <a:bodyPr>
            <a:normAutofit/>
          </a:bodyPr>
          <a:lstStyle/>
          <a:p>
            <a:pPr marL="0" indent="0">
              <a:buNone/>
            </a:pPr>
            <a:r>
              <a:rPr lang="en-CA" sz="2200" dirty="0">
                <a:solidFill>
                  <a:srgbClr val="45A38B"/>
                </a:solidFill>
              </a:rPr>
              <a:t>The Second Opium </a:t>
            </a:r>
            <a:r>
              <a:rPr lang="en-CA" sz="2200" dirty="0" smtClean="0">
                <a:solidFill>
                  <a:srgbClr val="45A38B"/>
                </a:solidFill>
              </a:rPr>
              <a:t>War</a:t>
            </a:r>
          </a:p>
          <a:p>
            <a:pPr marL="0" indent="0">
              <a:buNone/>
            </a:pPr>
            <a:endParaRPr lang="en-CA" sz="2200" dirty="0">
              <a:solidFill>
                <a:srgbClr val="45A38B"/>
              </a:solidFill>
            </a:endParaRPr>
          </a:p>
          <a:p>
            <a:r>
              <a:rPr lang="en-CA" sz="2200" dirty="0"/>
              <a:t>After repeatedly falling short of British expectations </a:t>
            </a:r>
            <a:r>
              <a:rPr lang="en-CA" sz="2200" dirty="0" smtClean="0"/>
              <a:t>of </a:t>
            </a:r>
            <a:r>
              <a:rPr lang="en-CA" sz="2200" dirty="0"/>
              <a:t>Treaty enforcement, a second Opium War broke </a:t>
            </a:r>
            <a:r>
              <a:rPr lang="en-CA" sz="2200" dirty="0" smtClean="0"/>
              <a:t>out in 1856 and ended in 1860.</a:t>
            </a:r>
            <a:r>
              <a:rPr lang="en-CA" sz="2200" dirty="0" smtClean="0"/>
              <a:t/>
            </a:r>
            <a:br>
              <a:rPr lang="en-CA" sz="2200" dirty="0" smtClean="0"/>
            </a:br>
            <a:endParaRPr lang="en-CA" sz="2200" dirty="0"/>
          </a:p>
          <a:p>
            <a:r>
              <a:rPr lang="en-CA" sz="2200" dirty="0"/>
              <a:t>The British, again, won this war and </a:t>
            </a:r>
            <a:r>
              <a:rPr lang="en-US" sz="2200" dirty="0" smtClean="0"/>
              <a:t>forced </a:t>
            </a:r>
            <a:r>
              <a:rPr lang="en-US" sz="2200" dirty="0"/>
              <a:t>on China a new round of unequal treaties, indemnities, </a:t>
            </a:r>
            <a:r>
              <a:rPr lang="en-US" sz="2200" dirty="0" smtClean="0"/>
              <a:t>and the </a:t>
            </a:r>
            <a:r>
              <a:rPr lang="en-US" sz="2200" dirty="0"/>
              <a:t>opening of 11 more treaty ports. This also led to increased Christian missionary work and legalization of the opium trade.</a:t>
            </a:r>
            <a:endParaRPr lang="en-CA" sz="2200" dirty="0"/>
          </a:p>
          <a:p>
            <a:endParaRPr lang="en-CA" sz="2200" dirty="0"/>
          </a:p>
        </p:txBody>
      </p:sp>
    </p:spTree>
    <p:extLst>
      <p:ext uri="{BB962C8B-B14F-4D97-AF65-F5344CB8AC3E}">
        <p14:creationId xmlns:p14="http://schemas.microsoft.com/office/powerpoint/2010/main" val="580506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450" y="1959563"/>
            <a:ext cx="6096941" cy="1524000"/>
          </a:xfrm>
        </p:spPr>
        <p:txBody>
          <a:bodyPr/>
          <a:lstStyle/>
          <a:p>
            <a:r>
              <a:rPr lang="en-US" dirty="0"/>
              <a:t>THE END</a:t>
            </a:r>
          </a:p>
        </p:txBody>
      </p:sp>
      <p:sp>
        <p:nvSpPr>
          <p:cNvPr id="3" name="Subtitle 2"/>
          <p:cNvSpPr>
            <a:spLocks noGrp="1"/>
          </p:cNvSpPr>
          <p:nvPr>
            <p:ph type="subTitle" idx="1"/>
          </p:nvPr>
        </p:nvSpPr>
        <p:spPr>
          <a:xfrm>
            <a:off x="1616450" y="3687137"/>
            <a:ext cx="5511181" cy="510226"/>
          </a:xfrm>
        </p:spPr>
        <p:txBody>
          <a:bodyPr>
            <a:normAutofit/>
          </a:bodyPr>
          <a:lstStyle/>
          <a:p>
            <a:r>
              <a:rPr lang="en-US" dirty="0" smtClean="0"/>
              <a:t>Ms. Paget, West Vancouver Secondary</a:t>
            </a:r>
            <a:endParaRPr lang="en-US" dirty="0"/>
          </a:p>
        </p:txBody>
      </p:sp>
    </p:spTree>
    <p:extLst>
      <p:ext uri="{BB962C8B-B14F-4D97-AF65-F5344CB8AC3E}">
        <p14:creationId xmlns:p14="http://schemas.microsoft.com/office/powerpoint/2010/main" val="194890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PRODUCTION IN INDIA</a:t>
            </a:r>
            <a:endParaRPr lang="en-US" dirty="0"/>
          </a:p>
        </p:txBody>
      </p:sp>
      <p:sp>
        <p:nvSpPr>
          <p:cNvPr id="6" name="TextBox 5"/>
          <p:cNvSpPr txBox="1"/>
          <p:nvPr/>
        </p:nvSpPr>
        <p:spPr>
          <a:xfrm>
            <a:off x="7637516" y="6570556"/>
            <a:ext cx="1506483" cy="287444"/>
          </a:xfrm>
          <a:prstGeom prst="rect">
            <a:avLst/>
          </a:prstGeom>
          <a:solidFill>
            <a:schemeClr val="tx1">
              <a:alpha val="30000"/>
            </a:schemeClr>
          </a:solidFill>
        </p:spPr>
        <p:txBody>
          <a:bodyPr wrap="square" rtlCol="0">
            <a:spAutoFit/>
          </a:bodyPr>
          <a:lstStyle/>
          <a:p>
            <a:pPr lvl="0" algn="ctr"/>
            <a:r>
              <a:rPr lang="en-US" sz="800" dirty="0">
                <a:solidFill>
                  <a:srgbClr val="FFFFFF"/>
                </a:solidFill>
                <a:latin typeface="Calibri"/>
                <a:cs typeface="Calibri"/>
              </a:rPr>
              <a:t>Linda Grove/Getty Images </a:t>
            </a:r>
          </a:p>
        </p:txBody>
      </p:sp>
      <p:sp>
        <p:nvSpPr>
          <p:cNvPr id="7" name="AutoShape 2" descr="opium smokers">
            <a:extLst>
              <a:ext uri="{FF2B5EF4-FFF2-40B4-BE49-F238E27FC236}">
                <a16:creationId xmlns:a16="http://schemas.microsoft.com/office/drawing/2014/main" id="{BD487F3B-94C5-4EE1-8624-C4B2D9C743A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4" descr="opium smokers">
            <a:extLst>
              <a:ext uri="{FF2B5EF4-FFF2-40B4-BE49-F238E27FC236}">
                <a16:creationId xmlns:a16="http://schemas.microsoft.com/office/drawing/2014/main" id="{75874412-9706-44C8-B87B-6FB3FDBF29C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9235" y="976282"/>
            <a:ext cx="7180729" cy="5210236"/>
          </a:xfrm>
          <a:prstGeom prst="rect">
            <a:avLst/>
          </a:prstGeom>
        </p:spPr>
      </p:pic>
    </p:spTree>
    <p:extLst>
      <p:ext uri="{BB962C8B-B14F-4D97-AF65-F5344CB8AC3E}">
        <p14:creationId xmlns:p14="http://schemas.microsoft.com/office/powerpoint/2010/main" val="250039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SMOKERS</a:t>
            </a:r>
            <a:endParaRPr lang="en-US" dirty="0"/>
          </a:p>
        </p:txBody>
      </p:sp>
      <p:sp>
        <p:nvSpPr>
          <p:cNvPr id="3" name="Rectangle 2"/>
          <p:cNvSpPr/>
          <p:nvPr/>
        </p:nvSpPr>
        <p:spPr>
          <a:xfrm>
            <a:off x="762000" y="1058086"/>
            <a:ext cx="6150864" cy="769441"/>
          </a:xfrm>
          <a:prstGeom prst="rect">
            <a:avLst/>
          </a:prstGeom>
        </p:spPr>
        <p:txBody>
          <a:bodyPr wrap="square">
            <a:spAutoFit/>
          </a:bodyPr>
          <a:lstStyle/>
          <a:p>
            <a:endParaRPr lang="en-US" sz="2200" dirty="0">
              <a:solidFill>
                <a:srgbClr val="0C566C"/>
              </a:solidFill>
              <a:latin typeface="Arial" panose="020B0604020202020204" pitchFamily="34" charset="0"/>
              <a:cs typeface="Arial" panose="020B0604020202020204" pitchFamily="34" charset="0"/>
            </a:endParaRPr>
          </a:p>
          <a:p>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88" y="1058086"/>
            <a:ext cx="6745045" cy="5212080"/>
          </a:xfrm>
          <a:prstGeom prst="rect">
            <a:avLst/>
          </a:prstGeom>
        </p:spPr>
      </p:pic>
    </p:spTree>
    <p:extLst>
      <p:ext uri="{BB962C8B-B14F-4D97-AF65-F5344CB8AC3E}">
        <p14:creationId xmlns:p14="http://schemas.microsoft.com/office/powerpoint/2010/main" val="366760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OPIUM ROUTES</a:t>
            </a:r>
            <a:endParaRPr lang="en-US" dirty="0"/>
          </a:p>
        </p:txBody>
      </p:sp>
      <p:sp>
        <p:nvSpPr>
          <p:cNvPr id="3" name="Rectangle 2"/>
          <p:cNvSpPr/>
          <p:nvPr/>
        </p:nvSpPr>
        <p:spPr>
          <a:xfrm>
            <a:off x="2834986" y="3244334"/>
            <a:ext cx="184731" cy="369332"/>
          </a:xfrm>
          <a:prstGeom prst="rect">
            <a:avLst/>
          </a:prstGeom>
        </p:spPr>
        <p:txBody>
          <a:bodyPr wrap="none">
            <a:spAutoFit/>
          </a:bodyPr>
          <a:lstStyle/>
          <a:p>
            <a:endParaRPr lang="en-US" dirty="0"/>
          </a:p>
        </p:txBody>
      </p:sp>
      <p:sp>
        <p:nvSpPr>
          <p:cNvPr id="4" name="TextBox 3"/>
          <p:cNvSpPr txBox="1"/>
          <p:nvPr/>
        </p:nvSpPr>
        <p:spPr>
          <a:xfrm>
            <a:off x="1003962" y="6198320"/>
            <a:ext cx="1570301" cy="246221"/>
          </a:xfrm>
          <a:prstGeom prst="rect">
            <a:avLst/>
          </a:prstGeom>
          <a:noFill/>
        </p:spPr>
        <p:txBody>
          <a:bodyPr wrap="square" rtlCol="0">
            <a:spAutoFit/>
          </a:bodyPr>
          <a:lstStyle/>
          <a:p>
            <a:r>
              <a:rPr lang="en-US" sz="1000" dirty="0">
                <a:solidFill>
                  <a:srgbClr val="595959"/>
                </a:solidFill>
                <a:latin typeface="Arial"/>
                <a:cs typeface="Arial"/>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1598" y="1424991"/>
            <a:ext cx="7682029" cy="3838088"/>
          </a:xfrm>
          <a:prstGeom prst="rect">
            <a:avLst/>
          </a:prstGeom>
        </p:spPr>
      </p:pic>
    </p:spTree>
    <p:extLst>
      <p:ext uri="{BB962C8B-B14F-4D97-AF65-F5344CB8AC3E}">
        <p14:creationId xmlns:p14="http://schemas.microsoft.com/office/powerpoint/2010/main" val="366442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OPIUM WARS</a:t>
            </a:r>
            <a:endParaRPr lang="en-US" dirty="0"/>
          </a:p>
        </p:txBody>
      </p:sp>
      <p:sp>
        <p:nvSpPr>
          <p:cNvPr id="7" name="Content Placeholder 6">
            <a:extLst>
              <a:ext uri="{FF2B5EF4-FFF2-40B4-BE49-F238E27FC236}">
                <a16:creationId xmlns:a16="http://schemas.microsoft.com/office/drawing/2014/main" id="{21E93A5C-5892-41F2-9E7D-F3591FDAEAA4}"/>
              </a:ext>
            </a:extLst>
          </p:cNvPr>
          <p:cNvSpPr>
            <a:spLocks noGrp="1"/>
          </p:cNvSpPr>
          <p:nvPr>
            <p:ph sz="half" idx="4294967295"/>
          </p:nvPr>
        </p:nvSpPr>
        <p:spPr>
          <a:xfrm>
            <a:off x="761999" y="938633"/>
            <a:ext cx="7768873" cy="1289093"/>
          </a:xfrm>
        </p:spPr>
        <p:txBody>
          <a:bodyPr>
            <a:noAutofit/>
          </a:bodyPr>
          <a:lstStyle/>
          <a:p>
            <a:pPr marL="0" indent="0">
              <a:buNone/>
            </a:pPr>
            <a:r>
              <a:rPr lang="en-US" sz="2000" dirty="0">
                <a:solidFill>
                  <a:srgbClr val="45A38B"/>
                </a:solidFill>
              </a:rPr>
              <a:t>The scourge of </a:t>
            </a:r>
            <a:r>
              <a:rPr lang="en-US" sz="2000" dirty="0" smtClean="0">
                <a:solidFill>
                  <a:srgbClr val="45A38B"/>
                </a:solidFill>
              </a:rPr>
              <a:t>opium</a:t>
            </a:r>
            <a:endParaRPr lang="en-CA" sz="2000" dirty="0" smtClean="0"/>
          </a:p>
          <a:p>
            <a:pPr marL="0" indent="0">
              <a:buNone/>
            </a:pPr>
            <a:r>
              <a:rPr lang="en-CA" sz="2000" dirty="0" smtClean="0"/>
              <a:t>For centuries, opium had been used in China and </a:t>
            </a:r>
            <a:r>
              <a:rPr lang="en-CA" sz="2000" dirty="0" smtClean="0"/>
              <a:t>Eurasia for </a:t>
            </a:r>
            <a:r>
              <a:rPr lang="en-CA" sz="2000" dirty="0" smtClean="0"/>
              <a:t>medicinal </a:t>
            </a:r>
            <a:r>
              <a:rPr lang="en-CA" sz="2000" dirty="0" smtClean="0"/>
              <a:t>and some recreational </a:t>
            </a:r>
            <a:r>
              <a:rPr lang="en-CA" sz="2000" dirty="0" smtClean="0"/>
              <a:t>purposes, but with </a:t>
            </a:r>
            <a:r>
              <a:rPr lang="en-CA" sz="2000" dirty="0" smtClean="0"/>
              <a:t>the purposeful flow inwards to China, addiction became a problem.</a:t>
            </a:r>
            <a:endParaRPr lang="en-CA"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027" y="2411500"/>
            <a:ext cx="6912864" cy="3832875"/>
          </a:xfrm>
          <a:prstGeom prst="rect">
            <a:avLst/>
          </a:prstGeom>
        </p:spPr>
      </p:pic>
    </p:spTree>
    <p:extLst>
      <p:ext uri="{BB962C8B-B14F-4D97-AF65-F5344CB8AC3E}">
        <p14:creationId xmlns:p14="http://schemas.microsoft.com/office/powerpoint/2010/main" val="261249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762000" y="762000"/>
            <a:ext cx="6443688" cy="867508"/>
          </a:xfrm>
        </p:spPr>
        <p:txBody>
          <a:bodyPr>
            <a:normAutofit fontScale="90000"/>
          </a:bodyPr>
          <a:lstStyle/>
          <a:p>
            <a:r>
              <a:rPr lang="en-US" dirty="0" smtClean="0"/>
              <a:t>PRODUCTION &amp; STORAGE OF OPIUM</a:t>
            </a:r>
            <a:br>
              <a:rPr lang="en-US" dirty="0" smtClean="0"/>
            </a:br>
            <a:r>
              <a:rPr lang="en-US" dirty="0" smtClean="0"/>
              <a:t>IN INDIA FOR TRADE WITH CHINA</a:t>
            </a:r>
            <a:endParaRPr lang="en-US" dirty="0"/>
          </a:p>
        </p:txBody>
      </p:sp>
      <p:pic>
        <p:nvPicPr>
          <p:cNvPr id="3" name="Content Placeholder 2"/>
          <p:cNvPicPr>
            <a:picLocks noGrp="1" noChangeAspect="1"/>
          </p:cNvPicPr>
          <p:nvPr>
            <p:ph idx="1"/>
          </p:nvPr>
        </p:nvPicPr>
        <p:blipFill>
          <a:blip r:embed="rId3"/>
          <a:stretch>
            <a:fillRect/>
          </a:stretch>
        </p:blipFill>
        <p:spPr>
          <a:xfrm>
            <a:off x="762000" y="1928018"/>
            <a:ext cx="7585685" cy="3792843"/>
          </a:xfrm>
          <a:prstGeom prst="rect">
            <a:avLst/>
          </a:prstGeom>
        </p:spPr>
      </p:pic>
    </p:spTree>
    <p:extLst>
      <p:ext uri="{BB962C8B-B14F-4D97-AF65-F5344CB8AC3E}">
        <p14:creationId xmlns:p14="http://schemas.microsoft.com/office/powerpoint/2010/main" val="353955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OPIUM WARS</a:t>
            </a:r>
            <a:endParaRPr lang="en-US" dirty="0"/>
          </a:p>
        </p:txBody>
      </p:sp>
      <p:sp>
        <p:nvSpPr>
          <p:cNvPr id="6" name="Content Placeholder 5"/>
          <p:cNvSpPr>
            <a:spLocks noGrp="1"/>
          </p:cNvSpPr>
          <p:nvPr>
            <p:ph idx="1"/>
          </p:nvPr>
        </p:nvSpPr>
        <p:spPr>
          <a:xfrm>
            <a:off x="761998" y="1087160"/>
            <a:ext cx="7649239" cy="4681035"/>
          </a:xfrm>
        </p:spPr>
        <p:txBody>
          <a:bodyPr>
            <a:normAutofit/>
          </a:bodyPr>
          <a:lstStyle/>
          <a:p>
            <a:r>
              <a:rPr lang="en-US" sz="2200" dirty="0" smtClean="0"/>
              <a:t>By 1790 the Chinese </a:t>
            </a:r>
            <a:r>
              <a:rPr lang="en-US" sz="2200" dirty="0" smtClean="0"/>
              <a:t>government </a:t>
            </a:r>
            <a:r>
              <a:rPr lang="en-US" sz="2200" dirty="0" smtClean="0"/>
              <a:t>realized that </a:t>
            </a:r>
            <a:r>
              <a:rPr lang="en-US" sz="2200" dirty="0" smtClean="0"/>
              <a:t>the opium </a:t>
            </a:r>
            <a:r>
              <a:rPr lang="en-US" sz="2200" dirty="0" smtClean="0"/>
              <a:t>trade and addition was a </a:t>
            </a:r>
            <a:r>
              <a:rPr lang="en-US" sz="2200" dirty="0" smtClean="0"/>
              <a:t>problem.</a:t>
            </a:r>
            <a:endParaRPr lang="en-US" sz="2200" dirty="0" smtClean="0"/>
          </a:p>
          <a:p>
            <a:endParaRPr lang="en-US" sz="2200" dirty="0" smtClean="0"/>
          </a:p>
          <a:p>
            <a:r>
              <a:rPr lang="en-US" sz="2200" dirty="0" smtClean="0"/>
              <a:t>In 1800, </a:t>
            </a:r>
            <a:r>
              <a:rPr lang="en-US" sz="2200" dirty="0" smtClean="0"/>
              <a:t>it</a:t>
            </a:r>
            <a:r>
              <a:rPr lang="en-US" sz="2200" dirty="0" smtClean="0"/>
              <a:t> banned </a:t>
            </a:r>
            <a:r>
              <a:rPr lang="en-US" sz="2200" dirty="0" smtClean="0"/>
              <a:t>both the production and importation of </a:t>
            </a:r>
            <a:r>
              <a:rPr lang="en-US" sz="2200" dirty="0" smtClean="0"/>
              <a:t>opium. </a:t>
            </a:r>
            <a:endParaRPr lang="en-US" sz="2200" dirty="0" smtClean="0"/>
          </a:p>
          <a:p>
            <a:pPr marL="0" indent="0">
              <a:buNone/>
            </a:pPr>
            <a:endParaRPr lang="en-US" sz="2200" dirty="0" smtClean="0"/>
          </a:p>
          <a:p>
            <a:r>
              <a:rPr lang="en-US" sz="2200" dirty="0" smtClean="0"/>
              <a:t>In 1813, the Chinese government outlawed the smoking of opium and imposed a punishment of beating offenders 100 times.</a:t>
            </a:r>
            <a:endParaRPr lang="en-CA" sz="2200" dirty="0" smtClean="0"/>
          </a:p>
        </p:txBody>
      </p:sp>
    </p:spTree>
    <p:extLst>
      <p:ext uri="{BB962C8B-B14F-4D97-AF65-F5344CB8AC3E}">
        <p14:creationId xmlns:p14="http://schemas.microsoft.com/office/powerpoint/2010/main" val="20842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OPIUM WARS</a:t>
            </a:r>
            <a:endParaRPr lang="en-US" dirty="0"/>
          </a:p>
        </p:txBody>
      </p:sp>
      <p:sp>
        <p:nvSpPr>
          <p:cNvPr id="11" name="Content Placeholder 10">
            <a:extLst>
              <a:ext uri="{FF2B5EF4-FFF2-40B4-BE49-F238E27FC236}">
                <a16:creationId xmlns:a16="http://schemas.microsoft.com/office/drawing/2014/main" id="{12D94A63-2BA6-4616-A449-EC333A659865}"/>
              </a:ext>
            </a:extLst>
          </p:cNvPr>
          <p:cNvSpPr>
            <a:spLocks noGrp="1"/>
          </p:cNvSpPr>
          <p:nvPr>
            <p:ph sz="half" idx="2"/>
          </p:nvPr>
        </p:nvSpPr>
        <p:spPr>
          <a:xfrm>
            <a:off x="5733420" y="1475151"/>
            <a:ext cx="3255984" cy="3520709"/>
          </a:xfrm>
        </p:spPr>
        <p:txBody>
          <a:bodyPr/>
          <a:lstStyle/>
          <a:p>
            <a:pPr marL="0" indent="0">
              <a:spcAft>
                <a:spcPts val="1200"/>
              </a:spcAft>
              <a:buNone/>
            </a:pPr>
            <a:r>
              <a:rPr lang="en-US" sz="2200" dirty="0">
                <a:solidFill>
                  <a:srgbClr val="45A38B"/>
                </a:solidFill>
              </a:rPr>
              <a:t>The British East India Company fights back</a:t>
            </a:r>
          </a:p>
          <a:p>
            <a:pPr marL="0" indent="0">
              <a:buNone/>
            </a:pPr>
            <a:r>
              <a:rPr lang="en-CA" sz="2200" dirty="0" smtClean="0"/>
              <a:t>The British East India Company licensed private British and American traders to bring the opium in via Chinese smugglers</a:t>
            </a:r>
            <a:endParaRPr lang="en-CA" sz="2200" dirty="0"/>
          </a:p>
        </p:txBody>
      </p:sp>
      <p:sp>
        <p:nvSpPr>
          <p:cNvPr id="8" name="Rectangle 7"/>
          <p:cNvSpPr/>
          <p:nvPr/>
        </p:nvSpPr>
        <p:spPr>
          <a:xfrm>
            <a:off x="2835103" y="2488540"/>
            <a:ext cx="1760775" cy="338554"/>
          </a:xfrm>
          <a:prstGeom prst="rect">
            <a:avLst/>
          </a:prstGeom>
        </p:spPr>
        <p:txBody>
          <a:bodyPr wrap="square">
            <a:spAutoFit/>
          </a:bodyPr>
          <a:lstStyle/>
          <a:p>
            <a:endParaRPr lang="en-US" sz="1600" dirty="0">
              <a:solidFill>
                <a:srgbClr val="0D5152"/>
              </a:solidFill>
              <a:latin typeface="Arial" panose="020B0604020202020204" pitchFamily="34" charset="0"/>
              <a:cs typeface="Arial" panose="020B0604020202020204" pitchFamily="34" charset="0"/>
            </a:endParaRPr>
          </a:p>
        </p:txBody>
      </p:sp>
      <p:sp>
        <p:nvSpPr>
          <p:cNvPr id="9" name="TextBox 8"/>
          <p:cNvSpPr txBox="1"/>
          <p:nvPr/>
        </p:nvSpPr>
        <p:spPr>
          <a:xfrm>
            <a:off x="5643299" y="6453674"/>
            <a:ext cx="1570301" cy="246221"/>
          </a:xfrm>
          <a:prstGeom prst="rect">
            <a:avLst/>
          </a:prstGeom>
          <a:noFill/>
        </p:spPr>
        <p:txBody>
          <a:bodyPr wrap="square" rtlCol="0">
            <a:spAutoFit/>
          </a:bodyPr>
          <a:lstStyle/>
          <a:p>
            <a:pPr algn="r"/>
            <a:endParaRPr lang="en-US" sz="1000" dirty="0">
              <a:latin typeface="Arial"/>
              <a:cs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053" y="1443288"/>
            <a:ext cx="5228611" cy="3566160"/>
          </a:xfrm>
          <a:prstGeom prst="rect">
            <a:avLst/>
          </a:prstGeom>
        </p:spPr>
      </p:pic>
    </p:spTree>
    <p:extLst>
      <p:ext uri="{BB962C8B-B14F-4D97-AF65-F5344CB8AC3E}">
        <p14:creationId xmlns:p14="http://schemas.microsoft.com/office/powerpoint/2010/main" val="2889836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8752</TotalTime>
  <Words>1404</Words>
  <Application>Microsoft Office PowerPoint</Application>
  <PresentationFormat>On-screen Show (4:3)</PresentationFormat>
  <Paragraphs>111</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Newsprint</vt:lpstr>
      <vt:lpstr>THE OPIUM WARS</vt:lpstr>
      <vt:lpstr>‘FREE’ TRADE AND CHINA</vt:lpstr>
      <vt:lpstr>OPIUM PRODUCTION IN INDIA</vt:lpstr>
      <vt:lpstr>OPIUM SMOKERS</vt:lpstr>
      <vt:lpstr>OPIUM ROUTES</vt:lpstr>
      <vt:lpstr>OPIUM WARS</vt:lpstr>
      <vt:lpstr>PRODUCTION &amp; STORAGE OF OPIUM IN INDIA FOR TRADE WITH CHINA</vt:lpstr>
      <vt:lpstr>OPIUM WARS</vt:lpstr>
      <vt:lpstr>OPIUM WARS</vt:lpstr>
      <vt:lpstr>OPIUM WARS</vt:lpstr>
      <vt:lpstr>OPIUM WARS</vt:lpstr>
      <vt:lpstr>OPIUM WARS: CHINA’S OPTIONS</vt:lpstr>
      <vt:lpstr>OPIUM WARS</vt:lpstr>
      <vt:lpstr>OPIUM WARS</vt:lpstr>
      <vt:lpstr>OPIUM WARS</vt:lpstr>
      <vt:lpstr>FIRST OPIUM WAR</vt:lpstr>
      <vt:lpstr>TECHNOLOGICAL MISMATCH  The story of the Hyacynth &amp; Volage vs 29 Junkers</vt:lpstr>
      <vt:lpstr>PowerPoint Presentation</vt:lpstr>
      <vt:lpstr>CHINA’S RESPONSE TO  BRITAIN’S SHIPS</vt:lpstr>
      <vt:lpstr>OPIUM WARS</vt:lpstr>
      <vt:lpstr>THE TREATY OF NANJING, 1842</vt:lpstr>
      <vt:lpstr>OPIUM WARS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Z</dc:creator>
  <cp:lastModifiedBy>Erin Williams</cp:lastModifiedBy>
  <cp:revision>98</cp:revision>
  <dcterms:created xsi:type="dcterms:W3CDTF">2016-06-09T16:25:12Z</dcterms:created>
  <dcterms:modified xsi:type="dcterms:W3CDTF">2017-11-16T23:10:46Z</dcterms:modified>
</cp:coreProperties>
</file>